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75"/>
  </p:notesMasterIdLst>
  <p:handoutMasterIdLst>
    <p:handoutMasterId r:id="rId76"/>
  </p:handoutMasterIdLst>
  <p:sldIdLst>
    <p:sldId id="2358" r:id="rId5"/>
    <p:sldId id="2299" r:id="rId6"/>
    <p:sldId id="1969" r:id="rId7"/>
    <p:sldId id="1970" r:id="rId8"/>
    <p:sldId id="1524" r:id="rId9"/>
    <p:sldId id="1929" r:id="rId10"/>
    <p:sldId id="1952" r:id="rId11"/>
    <p:sldId id="2312" r:id="rId12"/>
    <p:sldId id="2359" r:id="rId13"/>
    <p:sldId id="2329" r:id="rId14"/>
    <p:sldId id="2314" r:id="rId15"/>
    <p:sldId id="2330" r:id="rId16"/>
    <p:sldId id="2331" r:id="rId17"/>
    <p:sldId id="2332" r:id="rId18"/>
    <p:sldId id="2354" r:id="rId19"/>
    <p:sldId id="2313" r:id="rId20"/>
    <p:sldId id="340" r:id="rId21"/>
    <p:sldId id="2167" r:id="rId22"/>
    <p:sldId id="2315" r:id="rId23"/>
    <p:sldId id="2353" r:id="rId24"/>
    <p:sldId id="260" r:id="rId25"/>
    <p:sldId id="318" r:id="rId26"/>
    <p:sldId id="317" r:id="rId27"/>
    <p:sldId id="264" r:id="rId28"/>
    <p:sldId id="1840" r:id="rId29"/>
    <p:sldId id="2320" r:id="rId30"/>
    <p:sldId id="1838" r:id="rId31"/>
    <p:sldId id="1896" r:id="rId32"/>
    <p:sldId id="1897" r:id="rId33"/>
    <p:sldId id="2022" r:id="rId34"/>
    <p:sldId id="2020" r:id="rId35"/>
    <p:sldId id="343" r:id="rId36"/>
    <p:sldId id="2341" r:id="rId37"/>
    <p:sldId id="344" r:id="rId38"/>
    <p:sldId id="1836" r:id="rId39"/>
    <p:sldId id="2347" r:id="rId40"/>
    <p:sldId id="345" r:id="rId41"/>
    <p:sldId id="277" r:id="rId42"/>
    <p:sldId id="1915" r:id="rId43"/>
    <p:sldId id="1857" r:id="rId44"/>
    <p:sldId id="1839" r:id="rId45"/>
    <p:sldId id="1914" r:id="rId46"/>
    <p:sldId id="1939" r:id="rId47"/>
    <p:sldId id="1923" r:id="rId48"/>
    <p:sldId id="1858" r:id="rId49"/>
    <p:sldId id="1855" r:id="rId50"/>
    <p:sldId id="2342" r:id="rId51"/>
    <p:sldId id="2348" r:id="rId52"/>
    <p:sldId id="346" r:id="rId53"/>
    <p:sldId id="1956" r:id="rId54"/>
    <p:sldId id="1982" r:id="rId55"/>
    <p:sldId id="1983" r:id="rId56"/>
    <p:sldId id="1891" r:id="rId57"/>
    <p:sldId id="1992" r:id="rId58"/>
    <p:sldId id="2016" r:id="rId59"/>
    <p:sldId id="2349" r:id="rId60"/>
    <p:sldId id="2350" r:id="rId61"/>
    <p:sldId id="347" r:id="rId62"/>
    <p:sldId id="2018" r:id="rId63"/>
    <p:sldId id="2343" r:id="rId64"/>
    <p:sldId id="348" r:id="rId65"/>
    <p:sldId id="2344" r:id="rId66"/>
    <p:sldId id="2352" r:id="rId67"/>
    <p:sldId id="349" r:id="rId68"/>
    <p:sldId id="2114" r:id="rId69"/>
    <p:sldId id="2113" r:id="rId70"/>
    <p:sldId id="339" r:id="rId71"/>
    <p:sldId id="2357" r:id="rId72"/>
    <p:sldId id="2301" r:id="rId73"/>
    <p:sldId id="1995"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70B03142-97FA-4636-8423-B4D9C383E6F8}">
          <p14:sldIdLst>
            <p14:sldId id="2358"/>
            <p14:sldId id="2299"/>
            <p14:sldId id="1969"/>
            <p14:sldId id="1970"/>
            <p14:sldId id="1524"/>
            <p14:sldId id="1929"/>
            <p14:sldId id="1952"/>
            <p14:sldId id="2312"/>
            <p14:sldId id="2359"/>
            <p14:sldId id="2329"/>
          </p14:sldIdLst>
        </p14:section>
        <p14:section name="Situating Tier 2 Interventions in Ci3T Models" id="{68320674-5F79-4DAC-A637-2055ACF33EF8}">
          <p14:sldIdLst>
            <p14:sldId id="2314"/>
            <p14:sldId id="2330"/>
            <p14:sldId id="2331"/>
            <p14:sldId id="2332"/>
            <p14:sldId id="2354"/>
            <p14:sldId id="2313"/>
            <p14:sldId id="340"/>
            <p14:sldId id="2167"/>
          </p14:sldIdLst>
        </p14:section>
        <p14:section name="Recognize. Relax. Record. (RRR)" id="{3F1348E3-3C05-420A-8EAE-995CA087E377}">
          <p14:sldIdLst>
            <p14:sldId id="2315"/>
            <p14:sldId id="2353"/>
            <p14:sldId id="260"/>
            <p14:sldId id="318"/>
            <p14:sldId id="317"/>
            <p14:sldId id="264"/>
            <p14:sldId id="1840"/>
            <p14:sldId id="2320"/>
            <p14:sldId id="1838"/>
            <p14:sldId id="1896"/>
            <p14:sldId id="1897"/>
          </p14:sldIdLst>
        </p14:section>
        <p14:section name="Step 1" id="{DECBF169-7615-442E-9C16-8F12D78D6C40}">
          <p14:sldIdLst>
            <p14:sldId id="2022"/>
            <p14:sldId id="2020"/>
            <p14:sldId id="343"/>
          </p14:sldIdLst>
        </p14:section>
        <p14:section name="Step 2" id="{01FD25A7-14B2-4F12-B5A2-6D869C69B829}">
          <p14:sldIdLst>
            <p14:sldId id="2341"/>
            <p14:sldId id="344"/>
          </p14:sldIdLst>
        </p14:section>
        <p14:section name="Step 3" id="{975F49AC-E4A0-416D-A71A-78E43062ACA2}">
          <p14:sldIdLst>
            <p14:sldId id="1836"/>
            <p14:sldId id="2347"/>
            <p14:sldId id="345"/>
            <p14:sldId id="277"/>
            <p14:sldId id="1915"/>
            <p14:sldId id="1857"/>
            <p14:sldId id="1839"/>
            <p14:sldId id="1914"/>
            <p14:sldId id="1939"/>
            <p14:sldId id="1923"/>
            <p14:sldId id="1858"/>
            <p14:sldId id="1855"/>
          </p14:sldIdLst>
        </p14:section>
        <p14:section name="Step 4" id="{5518EDC3-880E-43C0-B95A-D61AE3B1F830}">
          <p14:sldIdLst>
            <p14:sldId id="2342"/>
            <p14:sldId id="2348"/>
            <p14:sldId id="346"/>
            <p14:sldId id="1956"/>
            <p14:sldId id="1982"/>
            <p14:sldId id="1983"/>
            <p14:sldId id="1891"/>
            <p14:sldId id="1992"/>
            <p14:sldId id="2016"/>
          </p14:sldIdLst>
        </p14:section>
        <p14:section name="Step 5" id="{6DB6C8F1-5FD7-4211-9467-42FD0E532164}">
          <p14:sldIdLst>
            <p14:sldId id="2349"/>
            <p14:sldId id="2350"/>
            <p14:sldId id="347"/>
            <p14:sldId id="2018"/>
          </p14:sldIdLst>
        </p14:section>
        <p14:section name="Step 6" id="{F5E6FF60-A1B2-4999-878F-25418D559567}">
          <p14:sldIdLst>
            <p14:sldId id="2343"/>
            <p14:sldId id="348"/>
          </p14:sldIdLst>
        </p14:section>
        <p14:section name="Step 7" id="{9D2A0D66-6578-4F62-AD96-12BEDFA60CB3}">
          <p14:sldIdLst>
            <p14:sldId id="2344"/>
            <p14:sldId id="2352"/>
            <p14:sldId id="349"/>
            <p14:sldId id="2114"/>
            <p14:sldId id="2113"/>
          </p14:sldIdLst>
        </p14:section>
        <p14:section name="Wrapping Up and Moving Forward" id="{7130FBA7-46AD-43F7-B9DF-4BEB30D31A85}">
          <p14:sldIdLst>
            <p14:sldId id="339"/>
            <p14:sldId id="2357"/>
            <p14:sldId id="2301"/>
            <p14:sldId id="199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4E6D"/>
    <a:srgbClr val="D9F2D0"/>
    <a:srgbClr val="FFF766"/>
    <a:srgbClr val="6A15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C3CBB4-7A3D-5E5A-76CA-13BBC003A437}" v="61" dt="2025-09-25T20:32:05.421"/>
    <p1510:client id="{62448C95-3085-4150-BD70-AACFF5166E94}" v="3" dt="2025-09-25T19:23: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nard, Allison M" userId="7cd67125-3436-42b8-b83a-bbe37ba15a4e" providerId="ADAL" clId="{AD0D5657-A2E8-4846-9457-002B02CFA32F}"/>
    <pc:docChg chg="undo custSel addSld delSld modSld delMainMaster modSection">
      <pc:chgData name="Bernard, Allison M" userId="7cd67125-3436-42b8-b83a-bbe37ba15a4e" providerId="ADAL" clId="{AD0D5657-A2E8-4846-9457-002B02CFA32F}" dt="2025-09-22T22:18:54.542" v="432" actId="14100"/>
      <pc:docMkLst>
        <pc:docMk/>
      </pc:docMkLst>
      <pc:sldChg chg="delSp modSp mod">
        <pc:chgData name="Bernard, Allison M" userId="7cd67125-3436-42b8-b83a-bbe37ba15a4e" providerId="ADAL" clId="{AD0D5657-A2E8-4846-9457-002B02CFA32F}" dt="2025-09-22T20:25:35.832" v="211" actId="478"/>
        <pc:sldMkLst>
          <pc:docMk/>
          <pc:sldMk cId="2653690524" sldId="1952"/>
        </pc:sldMkLst>
      </pc:sldChg>
      <pc:sldChg chg="addSp delSp modSp add del mod">
        <pc:chgData name="Bernard, Allison M" userId="7cd67125-3436-42b8-b83a-bbe37ba15a4e" providerId="ADAL" clId="{AD0D5657-A2E8-4846-9457-002B02CFA32F}" dt="2025-09-22T22:17:39.259" v="423" actId="1076"/>
        <pc:sldMkLst>
          <pc:docMk/>
          <pc:sldMk cId="3602342205" sldId="2167"/>
        </pc:sldMkLst>
        <pc:spChg chg="mod">
          <ac:chgData name="Bernard, Allison M" userId="7cd67125-3436-42b8-b83a-bbe37ba15a4e" providerId="ADAL" clId="{AD0D5657-A2E8-4846-9457-002B02CFA32F}" dt="2025-09-17T23:34:23.415" v="105" actId="20577"/>
          <ac:spMkLst>
            <pc:docMk/>
            <pc:sldMk cId="3602342205" sldId="2167"/>
            <ac:spMk id="2" creationId="{F5CB9815-45DD-A58D-75D3-B545B1598AF3}"/>
          </ac:spMkLst>
        </pc:spChg>
        <pc:spChg chg="mod">
          <ac:chgData name="Bernard, Allison M" userId="7cd67125-3436-42b8-b83a-bbe37ba15a4e" providerId="ADAL" clId="{AD0D5657-A2E8-4846-9457-002B02CFA32F}" dt="2025-09-22T22:13:09.205" v="411" actId="14100"/>
          <ac:spMkLst>
            <pc:docMk/>
            <pc:sldMk cId="3602342205" sldId="2167"/>
            <ac:spMk id="3" creationId="{818842CB-E253-7471-C772-AEC6DBBB0B9D}"/>
          </ac:spMkLst>
        </pc:spChg>
        <pc:picChg chg="add mod ord">
          <ac:chgData name="Bernard, Allison M" userId="7cd67125-3436-42b8-b83a-bbe37ba15a4e" providerId="ADAL" clId="{AD0D5657-A2E8-4846-9457-002B02CFA32F}" dt="2025-09-22T22:17:39.259" v="423" actId="1076"/>
          <ac:picMkLst>
            <pc:docMk/>
            <pc:sldMk cId="3602342205" sldId="2167"/>
            <ac:picMk id="6" creationId="{3FC3338A-798F-5699-9736-0BBC02DEC700}"/>
          </ac:picMkLst>
        </pc:picChg>
        <pc:picChg chg="add mod">
          <ac:chgData name="Bernard, Allison M" userId="7cd67125-3436-42b8-b83a-bbe37ba15a4e" providerId="ADAL" clId="{AD0D5657-A2E8-4846-9457-002B02CFA32F}" dt="2025-09-22T22:17:22.231" v="420" actId="1076"/>
          <ac:picMkLst>
            <pc:docMk/>
            <pc:sldMk cId="3602342205" sldId="2167"/>
            <ac:picMk id="8" creationId="{ED5CD82B-5205-6F82-A91C-5984138F65D9}"/>
          </ac:picMkLst>
        </pc:picChg>
      </pc:sldChg>
      <pc:sldChg chg="addSp modSp mod">
        <pc:chgData name="Bernard, Allison M" userId="7cd67125-3436-42b8-b83a-bbe37ba15a4e" providerId="ADAL" clId="{AD0D5657-A2E8-4846-9457-002B02CFA32F}" dt="2025-09-22T22:18:25.422" v="430" actId="1076"/>
        <pc:sldMkLst>
          <pc:docMk/>
          <pc:sldMk cId="1213610760" sldId="2301"/>
        </pc:sldMkLst>
        <pc:spChg chg="add mod">
          <ac:chgData name="Bernard, Allison M" userId="7cd67125-3436-42b8-b83a-bbe37ba15a4e" providerId="ADAL" clId="{AD0D5657-A2E8-4846-9457-002B02CFA32F}" dt="2025-09-22T22:18:25.422" v="430" actId="1076"/>
          <ac:spMkLst>
            <pc:docMk/>
            <pc:sldMk cId="1213610760" sldId="2301"/>
            <ac:spMk id="3" creationId="{01BD0D91-154B-07F7-E974-F7AA5F8492E5}"/>
          </ac:spMkLst>
        </pc:spChg>
      </pc:sldChg>
      <pc:sldChg chg="delSp modSp mod">
        <pc:chgData name="Bernard, Allison M" userId="7cd67125-3436-42b8-b83a-bbe37ba15a4e" providerId="ADAL" clId="{AD0D5657-A2E8-4846-9457-002B02CFA32F}" dt="2025-09-22T22:11:00.421" v="373" actId="478"/>
        <pc:sldMkLst>
          <pc:docMk/>
          <pc:sldMk cId="2178231726" sldId="2312"/>
        </pc:sldMkLst>
      </pc:sldChg>
      <pc:sldChg chg="addSp modSp add mod">
        <pc:chgData name="Bernard, Allison M" userId="7cd67125-3436-42b8-b83a-bbe37ba15a4e" providerId="ADAL" clId="{AD0D5657-A2E8-4846-9457-002B02CFA32F}" dt="2025-09-22T22:18:54.542" v="432" actId="14100"/>
        <pc:sldMkLst>
          <pc:docMk/>
          <pc:sldMk cId="610728527" sldId="2358"/>
        </pc:sldMkLst>
        <pc:spChg chg="mod">
          <ac:chgData name="Bernard, Allison M" userId="7cd67125-3436-42b8-b83a-bbe37ba15a4e" providerId="ADAL" clId="{AD0D5657-A2E8-4846-9457-002B02CFA32F}" dt="2025-09-22T22:08:00.200" v="287" actId="20577"/>
          <ac:spMkLst>
            <pc:docMk/>
            <pc:sldMk cId="610728527" sldId="2358"/>
            <ac:spMk id="2" creationId="{058A730A-A5F9-E499-9601-94606EEA7B39}"/>
          </ac:spMkLst>
        </pc:spChg>
        <pc:spChg chg="mod">
          <ac:chgData name="Bernard, Allison M" userId="7cd67125-3436-42b8-b83a-bbe37ba15a4e" providerId="ADAL" clId="{AD0D5657-A2E8-4846-9457-002B02CFA32F}" dt="2025-09-22T22:18:54.542" v="432" actId="14100"/>
          <ac:spMkLst>
            <pc:docMk/>
            <pc:sldMk cId="610728527" sldId="2358"/>
            <ac:spMk id="4" creationId="{3A74C436-694B-AD4B-AFE2-7598E61AD5C6}"/>
          </ac:spMkLst>
        </pc:spChg>
        <pc:spChg chg="add mod">
          <ac:chgData name="Bernard, Allison M" userId="7cd67125-3436-42b8-b83a-bbe37ba15a4e" providerId="ADAL" clId="{AD0D5657-A2E8-4846-9457-002B02CFA32F}" dt="2025-09-22T22:10:43.215" v="372" actId="20577"/>
          <ac:spMkLst>
            <pc:docMk/>
            <pc:sldMk cId="610728527" sldId="2358"/>
            <ac:spMk id="8" creationId="{58392049-E397-8400-B548-8C21C537386E}"/>
          </ac:spMkLst>
        </pc:spChg>
      </pc:sldChg>
      <pc:sldChg chg="modSp add mod">
        <pc:chgData name="Bernard, Allison M" userId="7cd67125-3436-42b8-b83a-bbe37ba15a4e" providerId="ADAL" clId="{AD0D5657-A2E8-4846-9457-002B02CFA32F}" dt="2025-09-22T22:11:52.114" v="386" actId="1076"/>
        <pc:sldMkLst>
          <pc:docMk/>
          <pc:sldMk cId="1470125466" sldId="2359"/>
        </pc:sldMkLst>
        <pc:spChg chg="mod">
          <ac:chgData name="Bernard, Allison M" userId="7cd67125-3436-42b8-b83a-bbe37ba15a4e" providerId="ADAL" clId="{AD0D5657-A2E8-4846-9457-002B02CFA32F}" dt="2025-09-22T22:11:41.898" v="385" actId="20577"/>
          <ac:spMkLst>
            <pc:docMk/>
            <pc:sldMk cId="1470125466" sldId="2359"/>
            <ac:spMk id="7" creationId="{11924B91-7965-4A44-9D61-7C7524088403}"/>
          </ac:spMkLst>
        </pc:spChg>
        <pc:spChg chg="mod">
          <ac:chgData name="Bernard, Allison M" userId="7cd67125-3436-42b8-b83a-bbe37ba15a4e" providerId="ADAL" clId="{AD0D5657-A2E8-4846-9457-002B02CFA32F}" dt="2025-09-22T22:11:52.114" v="386" actId="1076"/>
          <ac:spMkLst>
            <pc:docMk/>
            <pc:sldMk cId="1470125466" sldId="2359"/>
            <ac:spMk id="15" creationId="{FD1DF6C1-F6F0-7CA5-A8FE-25C676588BFA}"/>
          </ac:spMkLst>
        </pc:spChg>
      </pc:sldChg>
    </pc:docChg>
  </pc:docChgLst>
  <pc:docChgLst>
    <pc:chgData name="Lane, Kathleen" userId="S::k923l138@home.ku.edu::d8586a00-d571-4eeb-bfc3-f42bf250439e" providerId="AD" clId="Web-{8BB358E4-07B7-4935-AB17-781AD7A4CC9A}"/>
    <pc:docChg chg="modSld">
      <pc:chgData name="Lane, Kathleen" userId="S::k923l138@home.ku.edu::d8586a00-d571-4eeb-bfc3-f42bf250439e" providerId="AD" clId="Web-{8BB358E4-07B7-4935-AB17-781AD7A4CC9A}" dt="2025-09-22T21:47:43.755" v="0" actId="1076"/>
      <pc:docMkLst>
        <pc:docMk/>
      </pc:docMkLst>
    </pc:docChg>
  </pc:docChgLst>
  <pc:docChgLst>
    <pc:chgData name="Bernard, Allison M" userId="S::a324b680@home.ku.edu::7cd67125-3436-42b8-b83a-bbe37ba15a4e" providerId="AD" clId="Web-{0AC3CBB4-7A3D-5E5A-76CA-13BBC003A437}"/>
    <pc:docChg chg="modSld">
      <pc:chgData name="Bernard, Allison M" userId="S::a324b680@home.ku.edu::7cd67125-3436-42b8-b83a-bbe37ba15a4e" providerId="AD" clId="Web-{0AC3CBB4-7A3D-5E5A-76CA-13BBC003A437}" dt="2025-09-25T20:32:05.421" v="39" actId="1076"/>
      <pc:docMkLst>
        <pc:docMk/>
      </pc:docMkLst>
      <pc:sldChg chg="modSp">
        <pc:chgData name="Bernard, Allison M" userId="S::a324b680@home.ku.edu::7cd67125-3436-42b8-b83a-bbe37ba15a4e" providerId="AD" clId="Web-{0AC3CBB4-7A3D-5E5A-76CA-13BBC003A437}" dt="2025-09-25T20:32:05.421" v="39" actId="1076"/>
        <pc:sldMkLst>
          <pc:docMk/>
          <pc:sldMk cId="610728527" sldId="2358"/>
        </pc:sldMkLst>
        <pc:spChg chg="mod">
          <ac:chgData name="Bernard, Allison M" userId="S::a324b680@home.ku.edu::7cd67125-3436-42b8-b83a-bbe37ba15a4e" providerId="AD" clId="Web-{0AC3CBB4-7A3D-5E5A-76CA-13BBC003A437}" dt="2025-09-25T20:31:51.374" v="35" actId="1076"/>
          <ac:spMkLst>
            <pc:docMk/>
            <pc:sldMk cId="610728527" sldId="2358"/>
            <ac:spMk id="6" creationId="{A81BE172-8B3B-18F9-0A50-01C3AA9BABEE}"/>
          </ac:spMkLst>
        </pc:spChg>
        <pc:spChg chg="mod">
          <ac:chgData name="Bernard, Allison M" userId="S::a324b680@home.ku.edu::7cd67125-3436-42b8-b83a-bbe37ba15a4e" providerId="AD" clId="Web-{0AC3CBB4-7A3D-5E5A-76CA-13BBC003A437}" dt="2025-09-25T20:32:05.421" v="39" actId="1076"/>
          <ac:spMkLst>
            <pc:docMk/>
            <pc:sldMk cId="610728527" sldId="2358"/>
            <ac:spMk id="8" creationId="{58392049-E397-8400-B548-8C21C537386E}"/>
          </ac:spMkLst>
        </pc:spChg>
        <pc:picChg chg="mod">
          <ac:chgData name="Bernard, Allison M" userId="S::a324b680@home.ku.edu::7cd67125-3436-42b8-b83a-bbe37ba15a4e" providerId="AD" clId="Web-{0AC3CBB4-7A3D-5E5A-76CA-13BBC003A437}" dt="2025-09-25T20:31:48.015" v="34" actId="1076"/>
          <ac:picMkLst>
            <pc:docMk/>
            <pc:sldMk cId="610728527" sldId="2358"/>
            <ac:picMk id="5" creationId="{F6A649AC-3540-3B9A-56FB-7048D3DC2055}"/>
          </ac:picMkLst>
        </pc:picChg>
      </pc:sldChg>
    </pc:docChg>
  </pc:docChgLst>
  <pc:docChgLst>
    <pc:chgData name="Sarasin, Elise" userId="051ede2b-3008-44c0-bb19-c9bb04b8c5c9" providerId="ADAL" clId="{89DB9C7E-797D-4B3E-8DDE-5DB3CEA92B3A}"/>
    <pc:docChg chg="custSel modSld">
      <pc:chgData name="Sarasin, Elise" userId="051ede2b-3008-44c0-bb19-c9bb04b8c5c9" providerId="ADAL" clId="{89DB9C7E-797D-4B3E-8DDE-5DB3CEA92B3A}" dt="2025-09-25T19:23:50" v="2" actId="1076"/>
      <pc:docMkLst>
        <pc:docMk/>
      </pc:docMkLst>
      <pc:sldChg chg="addSp delSp modSp mod">
        <pc:chgData name="Sarasin, Elise" userId="051ede2b-3008-44c0-bb19-c9bb04b8c5c9" providerId="ADAL" clId="{89DB9C7E-797D-4B3E-8DDE-5DB3CEA92B3A}" dt="2025-09-25T19:23:50" v="2" actId="1076"/>
        <pc:sldMkLst>
          <pc:docMk/>
          <pc:sldMk cId="1179565250" sldId="1995"/>
        </pc:sldMkLst>
        <pc:picChg chg="add mod">
          <ac:chgData name="Sarasin, Elise" userId="051ede2b-3008-44c0-bb19-c9bb04b8c5c9" providerId="ADAL" clId="{89DB9C7E-797D-4B3E-8DDE-5DB3CEA92B3A}" dt="2025-09-25T19:23:50" v="2" actId="1076"/>
          <ac:picMkLst>
            <pc:docMk/>
            <pc:sldMk cId="1179565250" sldId="1995"/>
            <ac:picMk id="2" creationId="{F732B8C8-2560-BBEA-4360-3796BDDC98DD}"/>
          </ac:picMkLst>
        </pc:picChg>
        <pc:picChg chg="del">
          <ac:chgData name="Sarasin, Elise" userId="051ede2b-3008-44c0-bb19-c9bb04b8c5c9" providerId="ADAL" clId="{89DB9C7E-797D-4B3E-8DDE-5DB3CEA92B3A}" dt="2025-09-25T19:23:46.446" v="0" actId="478"/>
          <ac:picMkLst>
            <pc:docMk/>
            <pc:sldMk cId="1179565250" sldId="1995"/>
            <ac:picMk id="4" creationId="{D61D8EF9-5543-4A99-4F5C-C449351ADC95}"/>
          </ac:picMkLst>
        </pc:picChg>
      </pc:sldChg>
    </pc:docChg>
  </pc:docChgLst>
  <pc:docChgLst>
    <pc:chgData name="Buffington, Amy Andreasen" userId="b608fb05-5811-43f5-a448-39c6c0976a85" providerId="ADAL" clId="{B3EDF138-9ABC-4CF4-9BA5-BCD2FA0BFC49}"/>
    <pc:docChg chg="custSel modSld">
      <pc:chgData name="Buffington, Amy Andreasen" userId="b608fb05-5811-43f5-a448-39c6c0976a85" providerId="ADAL" clId="{B3EDF138-9ABC-4CF4-9BA5-BCD2FA0BFC49}" dt="2025-09-22T18:25:17.862" v="151" actId="962"/>
      <pc:docMkLst>
        <pc:docMk/>
      </pc:docMkLst>
      <pc:sldChg chg="modSp mod">
        <pc:chgData name="Buffington, Amy Andreasen" userId="b608fb05-5811-43f5-a448-39c6c0976a85" providerId="ADAL" clId="{B3EDF138-9ABC-4CF4-9BA5-BCD2FA0BFC49}" dt="2025-09-22T18:25:17.862" v="151" actId="962"/>
        <pc:sldMkLst>
          <pc:docMk/>
          <pc:sldMk cId="3655489259" sldId="1969"/>
        </pc:sldMkLst>
        <pc:picChg chg="mod">
          <ac:chgData name="Buffington, Amy Andreasen" userId="b608fb05-5811-43f5-a448-39c6c0976a85" providerId="ADAL" clId="{B3EDF138-9ABC-4CF4-9BA5-BCD2FA0BFC49}" dt="2025-09-22T18:25:17.862" v="151" actId="962"/>
          <ac:picMkLst>
            <pc:docMk/>
            <pc:sldMk cId="3655489259" sldId="1969"/>
            <ac:picMk id="4" creationId="{BA1B243D-CAE3-B313-A51F-5543903D7A89}"/>
          </ac:picMkLst>
        </pc:picChg>
        <pc:picChg chg="mod">
          <ac:chgData name="Buffington, Amy Andreasen" userId="b608fb05-5811-43f5-a448-39c6c0976a85" providerId="ADAL" clId="{B3EDF138-9ABC-4CF4-9BA5-BCD2FA0BFC49}" dt="2025-09-22T18:25:00.269" v="150"/>
          <ac:picMkLst>
            <pc:docMk/>
            <pc:sldMk cId="3655489259" sldId="1969"/>
            <ac:picMk id="6" creationId="{4DD5A587-7E90-774B-8A2F-B21E2057207C}"/>
          </ac:picMkLst>
        </pc:picChg>
      </pc:sldChg>
      <pc:sldChg chg="modSp mod">
        <pc:chgData name="Buffington, Amy Andreasen" userId="b608fb05-5811-43f5-a448-39c6c0976a85" providerId="ADAL" clId="{B3EDF138-9ABC-4CF4-9BA5-BCD2FA0BFC49}" dt="2025-09-19T21:32:26.869" v="1"/>
        <pc:sldMkLst>
          <pc:docMk/>
          <pc:sldMk cId="347706696" sldId="1982"/>
        </pc:sldMkLst>
        <pc:spChg chg="ord">
          <ac:chgData name="Buffington, Amy Andreasen" userId="b608fb05-5811-43f5-a448-39c6c0976a85" providerId="ADAL" clId="{B3EDF138-9ABC-4CF4-9BA5-BCD2FA0BFC49}" dt="2025-09-19T21:32:26.869" v="1"/>
          <ac:spMkLst>
            <pc:docMk/>
            <pc:sldMk cId="347706696" sldId="1982"/>
            <ac:spMk id="12" creationId="{D7D09A4D-F855-4719-BFF2-BF088D0CB9B8}"/>
          </ac:spMkLst>
        </pc:spChg>
      </pc:sldChg>
      <pc:sldChg chg="modSp mod">
        <pc:chgData name="Buffington, Amy Andreasen" userId="b608fb05-5811-43f5-a448-39c6c0976a85" providerId="ADAL" clId="{B3EDF138-9ABC-4CF4-9BA5-BCD2FA0BFC49}" dt="2025-09-19T21:33:01.845" v="2"/>
        <pc:sldMkLst>
          <pc:docMk/>
          <pc:sldMk cId="1795395880" sldId="1992"/>
        </pc:sldMkLst>
        <pc:picChg chg="ord">
          <ac:chgData name="Buffington, Amy Andreasen" userId="b608fb05-5811-43f5-a448-39c6c0976a85" providerId="ADAL" clId="{B3EDF138-9ABC-4CF4-9BA5-BCD2FA0BFC49}" dt="2025-09-19T21:33:01.845" v="2"/>
          <ac:picMkLst>
            <pc:docMk/>
            <pc:sldMk cId="1795395880" sldId="1992"/>
            <ac:picMk id="6" creationId="{EBB79AB7-DFF4-4F6B-60AE-ECBEBB1B5E15}"/>
          </ac:picMkLst>
        </pc:picChg>
      </pc:sldChg>
      <pc:sldChg chg="addSp delSp modSp mod">
        <pc:chgData name="Buffington, Amy Andreasen" userId="b608fb05-5811-43f5-a448-39c6c0976a85" providerId="ADAL" clId="{B3EDF138-9ABC-4CF4-9BA5-BCD2FA0BFC49}" dt="2025-09-22T18:14:34.699" v="141" actId="478"/>
        <pc:sldMkLst>
          <pc:docMk/>
          <pc:sldMk cId="749403048" sldId="2314"/>
        </pc:sldMkLst>
      </pc:sldChg>
      <pc:sldChg chg="modSp mod">
        <pc:chgData name="Buffington, Amy Andreasen" userId="b608fb05-5811-43f5-a448-39c6c0976a85" providerId="ADAL" clId="{B3EDF138-9ABC-4CF4-9BA5-BCD2FA0BFC49}" dt="2025-09-22T18:19:57.452" v="143" actId="20577"/>
        <pc:sldMkLst>
          <pc:docMk/>
          <pc:sldMk cId="3514023104" sldId="2347"/>
        </pc:sldMkLst>
        <pc:spChg chg="mod">
          <ac:chgData name="Buffington, Amy Andreasen" userId="b608fb05-5811-43f5-a448-39c6c0976a85" providerId="ADAL" clId="{B3EDF138-9ABC-4CF4-9BA5-BCD2FA0BFC49}" dt="2025-09-22T18:19:57.452" v="143" actId="20577"/>
          <ac:spMkLst>
            <pc:docMk/>
            <pc:sldMk cId="3514023104" sldId="2347"/>
            <ac:spMk id="6" creationId="{084A6907-BF52-8D2D-4609-1A5A28F40756}"/>
          </ac:spMkLst>
        </pc:spChg>
      </pc:sldChg>
      <pc:sldChg chg="modSp mod">
        <pc:chgData name="Buffington, Amy Andreasen" userId="b608fb05-5811-43f5-a448-39c6c0976a85" providerId="ADAL" clId="{B3EDF138-9ABC-4CF4-9BA5-BCD2FA0BFC49}" dt="2025-09-22T18:20:09.790" v="145" actId="20577"/>
        <pc:sldMkLst>
          <pc:docMk/>
          <pc:sldMk cId="2353456102" sldId="2348"/>
        </pc:sldMkLst>
        <pc:spChg chg="mod">
          <ac:chgData name="Buffington, Amy Andreasen" userId="b608fb05-5811-43f5-a448-39c6c0976a85" providerId="ADAL" clId="{B3EDF138-9ABC-4CF4-9BA5-BCD2FA0BFC49}" dt="2025-09-22T18:20:09.790" v="145" actId="20577"/>
          <ac:spMkLst>
            <pc:docMk/>
            <pc:sldMk cId="2353456102" sldId="2348"/>
            <ac:spMk id="6" creationId="{CDEF20ED-CA6A-DE4F-01D0-6DE5E6DEB0FB}"/>
          </ac:spMkLst>
        </pc:spChg>
      </pc:sldChg>
      <pc:sldChg chg="modSp mod">
        <pc:chgData name="Buffington, Amy Andreasen" userId="b608fb05-5811-43f5-a448-39c6c0976a85" providerId="ADAL" clId="{B3EDF138-9ABC-4CF4-9BA5-BCD2FA0BFC49}" dt="2025-09-22T18:20:20.585" v="147" actId="20577"/>
        <pc:sldMkLst>
          <pc:docMk/>
          <pc:sldMk cId="1049558652" sldId="2350"/>
        </pc:sldMkLst>
        <pc:spChg chg="mod">
          <ac:chgData name="Buffington, Amy Andreasen" userId="b608fb05-5811-43f5-a448-39c6c0976a85" providerId="ADAL" clId="{B3EDF138-9ABC-4CF4-9BA5-BCD2FA0BFC49}" dt="2025-09-22T18:20:20.585" v="147" actId="20577"/>
          <ac:spMkLst>
            <pc:docMk/>
            <pc:sldMk cId="1049558652" sldId="2350"/>
            <ac:spMk id="6" creationId="{AEFD1817-0B61-A187-633D-6C45B2E6D18B}"/>
          </ac:spMkLst>
        </pc:spChg>
      </pc:sldChg>
      <pc:sldChg chg="modSp mod">
        <pc:chgData name="Buffington, Amy Andreasen" userId="b608fb05-5811-43f5-a448-39c6c0976a85" providerId="ADAL" clId="{B3EDF138-9ABC-4CF4-9BA5-BCD2FA0BFC49}" dt="2025-09-22T18:20:32.751" v="149" actId="20577"/>
        <pc:sldMkLst>
          <pc:docMk/>
          <pc:sldMk cId="656316035" sldId="2352"/>
        </pc:sldMkLst>
        <pc:spChg chg="mod">
          <ac:chgData name="Buffington, Amy Andreasen" userId="b608fb05-5811-43f5-a448-39c6c0976a85" providerId="ADAL" clId="{B3EDF138-9ABC-4CF4-9BA5-BCD2FA0BFC49}" dt="2025-09-22T18:20:32.751" v="149" actId="20577"/>
          <ac:spMkLst>
            <pc:docMk/>
            <pc:sldMk cId="656316035" sldId="2352"/>
            <ac:spMk id="5" creationId="{6979A442-8196-7691-B7BF-8D9D7E75BFD1}"/>
          </ac:spMkLst>
        </pc:spChg>
        <pc:grpChg chg="ord">
          <ac:chgData name="Buffington, Amy Andreasen" userId="b608fb05-5811-43f5-a448-39c6c0976a85" providerId="ADAL" clId="{B3EDF138-9ABC-4CF4-9BA5-BCD2FA0BFC49}" dt="2025-09-19T21:33:42.828" v="3"/>
          <ac:grpSpMkLst>
            <pc:docMk/>
            <pc:sldMk cId="656316035" sldId="2352"/>
            <ac:grpSpMk id="2" creationId="{54019902-4FA4-571C-C0BB-CD3FE3F67582}"/>
          </ac:grpSpMkLst>
        </pc:grpChg>
      </pc:sldChg>
    </pc:docChg>
  </pc:docChgLst>
  <pc:docChgLst>
    <pc:chgData name="Lane, Kathleen" userId="d8586a00-d571-4eeb-bfc3-f42bf250439e" providerId="ADAL" clId="{E1366D70-4A94-4546-8E7E-BEA1DFC76EB0}"/>
    <pc:docChg chg="custSel modSld">
      <pc:chgData name="Lane, Kathleen" userId="d8586a00-d571-4eeb-bfc3-f42bf250439e" providerId="ADAL" clId="{E1366D70-4A94-4546-8E7E-BEA1DFC76EB0}" dt="2025-09-22T21:48:31.656" v="161" actId="20577"/>
      <pc:docMkLst>
        <pc:docMk/>
      </pc:docMkLst>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2F6F08F-CE7F-49C1-A88C-EA7C2449E0DF}"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B7456483-8ED8-478C-A6D8-7C3EBE2D6862}">
      <dgm:prSet phldrT="[Text]" custT="1"/>
      <dgm:spPr>
        <a:ln>
          <a:solidFill>
            <a:schemeClr val="accent1"/>
          </a:solidFill>
        </a:ln>
      </dgm:spPr>
      <dgm:t>
        <a:bodyPr lIns="22860"/>
        <a:lstStyle/>
        <a:p>
          <a:r>
            <a:rPr lang="en-US" sz="1800"/>
            <a:t>Social-emotional competencies</a:t>
          </a:r>
        </a:p>
      </dgm:t>
    </dgm:pt>
    <dgm:pt modelId="{168B8861-0A91-47F6-B966-151F8FEB781D}" type="parTrans" cxnId="{5397A83C-889A-46C3-AB33-BEBB64C0060A}">
      <dgm:prSet/>
      <dgm:spPr/>
      <dgm:t>
        <a:bodyPr/>
        <a:lstStyle/>
        <a:p>
          <a:endParaRPr lang="en-US" sz="2400"/>
        </a:p>
      </dgm:t>
    </dgm:pt>
    <dgm:pt modelId="{744B7A2B-B691-4345-A9ED-CDBFC52E6AD0}" type="sibTrans" cxnId="{5397A83C-889A-46C3-AB33-BEBB64C0060A}">
      <dgm:prSet/>
      <dgm:spPr/>
      <dgm:t>
        <a:bodyPr/>
        <a:lstStyle/>
        <a:p>
          <a:endParaRPr lang="en-US" sz="2400"/>
        </a:p>
      </dgm:t>
    </dgm:pt>
    <dgm:pt modelId="{682FEAF6-E886-462A-97CC-3346B7DF3D6E}">
      <dgm:prSet phldrT="[Text]" custT="1"/>
      <dgm:spPr>
        <a:ln>
          <a:solidFill>
            <a:schemeClr val="tx1"/>
          </a:solidFill>
        </a:ln>
      </dgm:spPr>
      <dgm:t>
        <a:bodyPr/>
        <a:lstStyle/>
        <a:p>
          <a:r>
            <a:rPr lang="en-US" sz="1600"/>
            <a:t>Self-awareness</a:t>
          </a:r>
        </a:p>
      </dgm:t>
    </dgm:pt>
    <dgm:pt modelId="{1AACFF89-3015-4DB1-9B13-E10577B652BD}" type="parTrans" cxnId="{A6184E06-6D51-425C-9A5B-98FB117AB51A}">
      <dgm:prSet/>
      <dgm:spPr/>
      <dgm:t>
        <a:bodyPr/>
        <a:lstStyle/>
        <a:p>
          <a:endParaRPr lang="en-US" sz="2400"/>
        </a:p>
      </dgm:t>
    </dgm:pt>
    <dgm:pt modelId="{CD515797-CD29-4C35-8558-174456C42E01}" type="sibTrans" cxnId="{A6184E06-6D51-425C-9A5B-98FB117AB51A}">
      <dgm:prSet/>
      <dgm:spPr/>
      <dgm:t>
        <a:bodyPr/>
        <a:lstStyle/>
        <a:p>
          <a:endParaRPr lang="en-US" sz="2400"/>
        </a:p>
      </dgm:t>
    </dgm:pt>
    <dgm:pt modelId="{34368B97-3CE1-47FC-A055-AA7223C8C572}">
      <dgm:prSet phldrT="[Text]" custT="1"/>
      <dgm:spPr>
        <a:ln>
          <a:solidFill>
            <a:schemeClr val="tx1"/>
          </a:solidFill>
        </a:ln>
      </dgm:spPr>
      <dgm:t>
        <a:bodyPr/>
        <a:lstStyle/>
        <a:p>
          <a:r>
            <a:rPr lang="en-US" sz="1500"/>
            <a:t>Self-management</a:t>
          </a:r>
        </a:p>
      </dgm:t>
    </dgm:pt>
    <dgm:pt modelId="{31BB098E-81DF-4263-BBF6-1834F7BBA50E}" type="parTrans" cxnId="{4DDAE692-E142-4BA4-A3A2-9724017D331B}">
      <dgm:prSet/>
      <dgm:spPr/>
      <dgm:t>
        <a:bodyPr/>
        <a:lstStyle/>
        <a:p>
          <a:endParaRPr lang="en-US" sz="2400"/>
        </a:p>
      </dgm:t>
    </dgm:pt>
    <dgm:pt modelId="{DB5AF551-93A5-47D6-B1B1-D7A3F73925A3}" type="sibTrans" cxnId="{4DDAE692-E142-4BA4-A3A2-9724017D331B}">
      <dgm:prSet/>
      <dgm:spPr/>
      <dgm:t>
        <a:bodyPr/>
        <a:lstStyle/>
        <a:p>
          <a:endParaRPr lang="en-US" sz="2400"/>
        </a:p>
      </dgm:t>
    </dgm:pt>
    <dgm:pt modelId="{713D367C-77E1-46B0-ACA1-998D58EF5F48}">
      <dgm:prSet phldrT="[Text]" custT="1"/>
      <dgm:spPr>
        <a:solidFill>
          <a:schemeClr val="bg1">
            <a:lumMod val="95000"/>
            <a:alpha val="50000"/>
          </a:schemeClr>
        </a:solidFill>
        <a:ln>
          <a:solidFill>
            <a:schemeClr val="tx1"/>
          </a:solidFill>
        </a:ln>
      </dgm:spPr>
      <dgm:t>
        <a:bodyPr/>
        <a:lstStyle/>
        <a:p>
          <a:r>
            <a:rPr lang="en-US" sz="1600"/>
            <a:t>Social awareness</a:t>
          </a:r>
        </a:p>
      </dgm:t>
    </dgm:pt>
    <dgm:pt modelId="{B58B42BB-238E-46D1-9927-1145CEC62B99}" type="parTrans" cxnId="{08095F7A-4B3E-4A51-8947-3E9BAC3342B6}">
      <dgm:prSet/>
      <dgm:spPr/>
      <dgm:t>
        <a:bodyPr/>
        <a:lstStyle/>
        <a:p>
          <a:endParaRPr lang="en-US" sz="2400"/>
        </a:p>
      </dgm:t>
    </dgm:pt>
    <dgm:pt modelId="{6A054C7C-3D1E-444C-8ADF-10DCF27E7CC1}" type="sibTrans" cxnId="{08095F7A-4B3E-4A51-8947-3E9BAC3342B6}">
      <dgm:prSet/>
      <dgm:spPr/>
      <dgm:t>
        <a:bodyPr/>
        <a:lstStyle/>
        <a:p>
          <a:endParaRPr lang="en-US" sz="2400"/>
        </a:p>
      </dgm:t>
    </dgm:pt>
    <dgm:pt modelId="{8BDB899A-0CB6-4CA2-8B8A-4C34DD6F4E9A}">
      <dgm:prSet phldrT="[Text]" custT="1"/>
      <dgm:spPr>
        <a:solidFill>
          <a:schemeClr val="bg1">
            <a:lumMod val="95000"/>
            <a:alpha val="50000"/>
          </a:schemeClr>
        </a:solidFill>
        <a:ln>
          <a:solidFill>
            <a:schemeClr val="tx1"/>
          </a:solidFill>
        </a:ln>
      </dgm:spPr>
      <dgm:t>
        <a:bodyPr/>
        <a:lstStyle/>
        <a:p>
          <a:r>
            <a:rPr lang="en-US" sz="1600"/>
            <a:t>Responsible decision-making</a:t>
          </a:r>
        </a:p>
      </dgm:t>
    </dgm:pt>
    <dgm:pt modelId="{3F535D34-E285-493C-9288-C70A7DF684AD}" type="parTrans" cxnId="{7DDFF83D-EC3E-4F0D-9CE9-9974C70777BB}">
      <dgm:prSet/>
      <dgm:spPr/>
      <dgm:t>
        <a:bodyPr/>
        <a:lstStyle/>
        <a:p>
          <a:endParaRPr lang="en-US" sz="2400"/>
        </a:p>
      </dgm:t>
    </dgm:pt>
    <dgm:pt modelId="{9A09703B-C03B-4B4A-B80E-84E13380603D}" type="sibTrans" cxnId="{7DDFF83D-EC3E-4F0D-9CE9-9974C70777BB}">
      <dgm:prSet/>
      <dgm:spPr/>
      <dgm:t>
        <a:bodyPr/>
        <a:lstStyle/>
        <a:p>
          <a:endParaRPr lang="en-US" sz="2400"/>
        </a:p>
      </dgm:t>
    </dgm:pt>
    <dgm:pt modelId="{A329B721-E4DA-49EC-92BF-5E35AD024725}">
      <dgm:prSet phldrT="[Text]" custT="1"/>
      <dgm:spPr>
        <a:solidFill>
          <a:schemeClr val="bg1">
            <a:lumMod val="95000"/>
            <a:alpha val="50000"/>
          </a:schemeClr>
        </a:solidFill>
        <a:ln>
          <a:solidFill>
            <a:schemeClr val="tx1"/>
          </a:solidFill>
        </a:ln>
      </dgm:spPr>
      <dgm:t>
        <a:bodyPr/>
        <a:lstStyle/>
        <a:p>
          <a:r>
            <a:rPr lang="en-US" sz="1600"/>
            <a:t>Relationship Skills</a:t>
          </a:r>
        </a:p>
      </dgm:t>
    </dgm:pt>
    <dgm:pt modelId="{035109E4-3ED7-4219-A0F6-5E1B25B9DD62}" type="parTrans" cxnId="{86ACA29A-39E5-4C2D-A7BF-04962FA674AA}">
      <dgm:prSet/>
      <dgm:spPr/>
      <dgm:t>
        <a:bodyPr/>
        <a:lstStyle/>
        <a:p>
          <a:endParaRPr lang="en-US" sz="2400"/>
        </a:p>
      </dgm:t>
    </dgm:pt>
    <dgm:pt modelId="{532A434C-8D8F-4255-A47D-AE0F1AA9B31E}" type="sibTrans" cxnId="{86ACA29A-39E5-4C2D-A7BF-04962FA674AA}">
      <dgm:prSet/>
      <dgm:spPr/>
      <dgm:t>
        <a:bodyPr/>
        <a:lstStyle/>
        <a:p>
          <a:endParaRPr lang="en-US" sz="2400"/>
        </a:p>
      </dgm:t>
    </dgm:pt>
    <dgm:pt modelId="{41E3F75F-113C-4ADB-8D6F-072432F22C45}" type="pres">
      <dgm:prSet presAssocID="{42F6F08F-CE7F-49C1-A88C-EA7C2449E0DF}" presName="composite" presStyleCnt="0">
        <dgm:presLayoutVars>
          <dgm:chMax val="1"/>
          <dgm:dir/>
          <dgm:resizeHandles val="exact"/>
        </dgm:presLayoutVars>
      </dgm:prSet>
      <dgm:spPr/>
    </dgm:pt>
    <dgm:pt modelId="{4107E5DD-AE0C-49BB-8B2B-B705D14E1B21}" type="pres">
      <dgm:prSet presAssocID="{42F6F08F-CE7F-49C1-A88C-EA7C2449E0DF}" presName="radial" presStyleCnt="0">
        <dgm:presLayoutVars>
          <dgm:animLvl val="ctr"/>
        </dgm:presLayoutVars>
      </dgm:prSet>
      <dgm:spPr/>
    </dgm:pt>
    <dgm:pt modelId="{FC341036-DEC3-4A80-8DF2-D586DEA3B656}" type="pres">
      <dgm:prSet presAssocID="{B7456483-8ED8-478C-A6D8-7C3EBE2D6862}" presName="centerShape" presStyleLbl="vennNode1" presStyleIdx="0" presStyleCnt="6" custScaleX="93531" custScaleY="96220"/>
      <dgm:spPr/>
    </dgm:pt>
    <dgm:pt modelId="{28ECF0F3-975B-47C5-8BE8-1C591490F6DA}" type="pres">
      <dgm:prSet presAssocID="{682FEAF6-E886-462A-97CC-3346B7DF3D6E}" presName="node" presStyleLbl="vennNode1" presStyleIdx="1" presStyleCnt="6" custScaleX="132437" custScaleY="132437">
        <dgm:presLayoutVars>
          <dgm:bulletEnabled val="1"/>
        </dgm:presLayoutVars>
      </dgm:prSet>
      <dgm:spPr/>
    </dgm:pt>
    <dgm:pt modelId="{456596F4-A435-4347-9B39-D5539639E4A1}" type="pres">
      <dgm:prSet presAssocID="{34368B97-3CE1-47FC-A055-AA7223C8C572}" presName="node" presStyleLbl="vennNode1" presStyleIdx="2" presStyleCnt="6" custScaleX="132437" custScaleY="132437">
        <dgm:presLayoutVars>
          <dgm:bulletEnabled val="1"/>
        </dgm:presLayoutVars>
      </dgm:prSet>
      <dgm:spPr/>
    </dgm:pt>
    <dgm:pt modelId="{62971D67-9E8E-4FB5-9695-C876B04C913B}" type="pres">
      <dgm:prSet presAssocID="{8BDB899A-0CB6-4CA2-8B8A-4C34DD6F4E9A}" presName="node" presStyleLbl="vennNode1" presStyleIdx="3" presStyleCnt="6" custScaleX="132437" custScaleY="132437">
        <dgm:presLayoutVars>
          <dgm:bulletEnabled val="1"/>
        </dgm:presLayoutVars>
      </dgm:prSet>
      <dgm:spPr/>
    </dgm:pt>
    <dgm:pt modelId="{0FF9EA82-B212-4442-BE36-4043F4FDFB6D}" type="pres">
      <dgm:prSet presAssocID="{A329B721-E4DA-49EC-92BF-5E35AD024725}" presName="node" presStyleLbl="vennNode1" presStyleIdx="4" presStyleCnt="6" custScaleX="132437" custScaleY="132437">
        <dgm:presLayoutVars>
          <dgm:bulletEnabled val="1"/>
        </dgm:presLayoutVars>
      </dgm:prSet>
      <dgm:spPr/>
    </dgm:pt>
    <dgm:pt modelId="{CFAFF3D1-B132-4C77-A2CD-1C8072BD6715}" type="pres">
      <dgm:prSet presAssocID="{713D367C-77E1-46B0-ACA1-998D58EF5F48}" presName="node" presStyleLbl="vennNode1" presStyleIdx="5" presStyleCnt="6" custScaleX="132437" custScaleY="132437">
        <dgm:presLayoutVars>
          <dgm:bulletEnabled val="1"/>
        </dgm:presLayoutVars>
      </dgm:prSet>
      <dgm:spPr/>
    </dgm:pt>
  </dgm:ptLst>
  <dgm:cxnLst>
    <dgm:cxn modelId="{A6184E06-6D51-425C-9A5B-98FB117AB51A}" srcId="{B7456483-8ED8-478C-A6D8-7C3EBE2D6862}" destId="{682FEAF6-E886-462A-97CC-3346B7DF3D6E}" srcOrd="0" destOrd="0" parTransId="{1AACFF89-3015-4DB1-9B13-E10577B652BD}" sibTransId="{CD515797-CD29-4C35-8558-174456C42E01}"/>
    <dgm:cxn modelId="{F393B90D-101D-4134-95BE-CFF8C90C0C95}" type="presOf" srcId="{34368B97-3CE1-47FC-A055-AA7223C8C572}" destId="{456596F4-A435-4347-9B39-D5539639E4A1}" srcOrd="0" destOrd="0" presId="urn:microsoft.com/office/officeart/2005/8/layout/radial3"/>
    <dgm:cxn modelId="{B02BDE32-0CE3-4845-9D7B-504DE00E5B6C}" type="presOf" srcId="{A329B721-E4DA-49EC-92BF-5E35AD024725}" destId="{0FF9EA82-B212-4442-BE36-4043F4FDFB6D}" srcOrd="0" destOrd="0" presId="urn:microsoft.com/office/officeart/2005/8/layout/radial3"/>
    <dgm:cxn modelId="{8E50E434-7646-42C3-B87D-4083516631EB}" type="presOf" srcId="{682FEAF6-E886-462A-97CC-3346B7DF3D6E}" destId="{28ECF0F3-975B-47C5-8BE8-1C591490F6DA}" srcOrd="0" destOrd="0" presId="urn:microsoft.com/office/officeart/2005/8/layout/radial3"/>
    <dgm:cxn modelId="{5397A83C-889A-46C3-AB33-BEBB64C0060A}" srcId="{42F6F08F-CE7F-49C1-A88C-EA7C2449E0DF}" destId="{B7456483-8ED8-478C-A6D8-7C3EBE2D6862}" srcOrd="0" destOrd="0" parTransId="{168B8861-0A91-47F6-B966-151F8FEB781D}" sibTransId="{744B7A2B-B691-4345-A9ED-CDBFC52E6AD0}"/>
    <dgm:cxn modelId="{7DDFF83D-EC3E-4F0D-9CE9-9974C70777BB}" srcId="{B7456483-8ED8-478C-A6D8-7C3EBE2D6862}" destId="{8BDB899A-0CB6-4CA2-8B8A-4C34DD6F4E9A}" srcOrd="2" destOrd="0" parTransId="{3F535D34-E285-493C-9288-C70A7DF684AD}" sibTransId="{9A09703B-C03B-4B4A-B80E-84E13380603D}"/>
    <dgm:cxn modelId="{08095F7A-4B3E-4A51-8947-3E9BAC3342B6}" srcId="{B7456483-8ED8-478C-A6D8-7C3EBE2D6862}" destId="{713D367C-77E1-46B0-ACA1-998D58EF5F48}" srcOrd="4" destOrd="0" parTransId="{B58B42BB-238E-46D1-9927-1145CEC62B99}" sibTransId="{6A054C7C-3D1E-444C-8ADF-10DCF27E7CC1}"/>
    <dgm:cxn modelId="{AA024A5A-D59F-4F18-B8E9-C69A67EEF353}" type="presOf" srcId="{8BDB899A-0CB6-4CA2-8B8A-4C34DD6F4E9A}" destId="{62971D67-9E8E-4FB5-9695-C876B04C913B}" srcOrd="0" destOrd="0" presId="urn:microsoft.com/office/officeart/2005/8/layout/radial3"/>
    <dgm:cxn modelId="{BA027681-3884-4CAB-BCE0-F4C76ED144C3}" type="presOf" srcId="{B7456483-8ED8-478C-A6D8-7C3EBE2D6862}" destId="{FC341036-DEC3-4A80-8DF2-D586DEA3B656}" srcOrd="0" destOrd="0" presId="urn:microsoft.com/office/officeart/2005/8/layout/radial3"/>
    <dgm:cxn modelId="{A93D0392-2421-470D-A997-0C83799E7C0B}" type="presOf" srcId="{713D367C-77E1-46B0-ACA1-998D58EF5F48}" destId="{CFAFF3D1-B132-4C77-A2CD-1C8072BD6715}" srcOrd="0" destOrd="0" presId="urn:microsoft.com/office/officeart/2005/8/layout/radial3"/>
    <dgm:cxn modelId="{4DDAE692-E142-4BA4-A3A2-9724017D331B}" srcId="{B7456483-8ED8-478C-A6D8-7C3EBE2D6862}" destId="{34368B97-3CE1-47FC-A055-AA7223C8C572}" srcOrd="1" destOrd="0" parTransId="{31BB098E-81DF-4263-BBF6-1834F7BBA50E}" sibTransId="{DB5AF551-93A5-47D6-B1B1-D7A3F73925A3}"/>
    <dgm:cxn modelId="{86ACA29A-39E5-4C2D-A7BF-04962FA674AA}" srcId="{B7456483-8ED8-478C-A6D8-7C3EBE2D6862}" destId="{A329B721-E4DA-49EC-92BF-5E35AD024725}" srcOrd="3" destOrd="0" parTransId="{035109E4-3ED7-4219-A0F6-5E1B25B9DD62}" sibTransId="{532A434C-8D8F-4255-A47D-AE0F1AA9B31E}"/>
    <dgm:cxn modelId="{7F2314A3-ADD8-4E46-9D5F-9042164E65C0}" type="presOf" srcId="{42F6F08F-CE7F-49C1-A88C-EA7C2449E0DF}" destId="{41E3F75F-113C-4ADB-8D6F-072432F22C45}" srcOrd="0" destOrd="0" presId="urn:microsoft.com/office/officeart/2005/8/layout/radial3"/>
    <dgm:cxn modelId="{A17BBBB9-BB93-42B3-8C7A-585314A0EEBB}" type="presParOf" srcId="{41E3F75F-113C-4ADB-8D6F-072432F22C45}" destId="{4107E5DD-AE0C-49BB-8B2B-B705D14E1B21}" srcOrd="0" destOrd="0" presId="urn:microsoft.com/office/officeart/2005/8/layout/radial3"/>
    <dgm:cxn modelId="{409F8676-BD6B-4BF1-BF30-03D70CB67ABF}" type="presParOf" srcId="{4107E5DD-AE0C-49BB-8B2B-B705D14E1B21}" destId="{FC341036-DEC3-4A80-8DF2-D586DEA3B656}" srcOrd="0" destOrd="0" presId="urn:microsoft.com/office/officeart/2005/8/layout/radial3"/>
    <dgm:cxn modelId="{C7E399AA-3AF2-4972-9F1D-1ECB5123483A}" type="presParOf" srcId="{4107E5DD-AE0C-49BB-8B2B-B705D14E1B21}" destId="{28ECF0F3-975B-47C5-8BE8-1C591490F6DA}" srcOrd="1" destOrd="0" presId="urn:microsoft.com/office/officeart/2005/8/layout/radial3"/>
    <dgm:cxn modelId="{CD17A139-3728-4785-80DD-5FCA88BCD24C}" type="presParOf" srcId="{4107E5DD-AE0C-49BB-8B2B-B705D14E1B21}" destId="{456596F4-A435-4347-9B39-D5539639E4A1}" srcOrd="2" destOrd="0" presId="urn:microsoft.com/office/officeart/2005/8/layout/radial3"/>
    <dgm:cxn modelId="{0D29F610-0F87-4166-BFED-C106450BCE4A}" type="presParOf" srcId="{4107E5DD-AE0C-49BB-8B2B-B705D14E1B21}" destId="{62971D67-9E8E-4FB5-9695-C876B04C913B}" srcOrd="3" destOrd="0" presId="urn:microsoft.com/office/officeart/2005/8/layout/radial3"/>
    <dgm:cxn modelId="{77D8ECD3-0D9E-4F14-B746-FA8BA5CA24EA}" type="presParOf" srcId="{4107E5DD-AE0C-49BB-8B2B-B705D14E1B21}" destId="{0FF9EA82-B212-4442-BE36-4043F4FDFB6D}" srcOrd="4" destOrd="0" presId="urn:microsoft.com/office/officeart/2005/8/layout/radial3"/>
    <dgm:cxn modelId="{20FDD6B2-5161-4897-B564-7C53FD9C78A6}" type="presParOf" srcId="{4107E5DD-AE0C-49BB-8B2B-B705D14E1B21}" destId="{CFAFF3D1-B132-4C77-A2CD-1C8072BD6715}" srcOrd="5"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341036-DEC3-4A80-8DF2-D586DEA3B656}">
      <dsp:nvSpPr>
        <dsp:cNvPr id="0" name=""/>
        <dsp:cNvSpPr/>
      </dsp:nvSpPr>
      <dsp:spPr>
        <a:xfrm>
          <a:off x="1017270" y="1648080"/>
          <a:ext cx="2369093" cy="2437204"/>
        </a:xfrm>
        <a:prstGeom prst="ellipse">
          <a:avLst/>
        </a:prstGeom>
        <a:solidFill>
          <a:schemeClr val="accent1">
            <a:alpha val="5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Social-emotional competencies</a:t>
          </a:r>
        </a:p>
      </dsp:txBody>
      <dsp:txXfrm>
        <a:off x="1364216" y="2005000"/>
        <a:ext cx="1675201" cy="1723364"/>
      </dsp:txXfrm>
    </dsp:sp>
    <dsp:sp modelId="{28ECF0F3-975B-47C5-8BE8-1C591490F6DA}">
      <dsp:nvSpPr>
        <dsp:cNvPr id="0" name=""/>
        <dsp:cNvSpPr/>
      </dsp:nvSpPr>
      <dsp:spPr>
        <a:xfrm>
          <a:off x="1363176" y="380260"/>
          <a:ext cx="1677281" cy="1677281"/>
        </a:xfrm>
        <a:prstGeom prst="ellipse">
          <a:avLst/>
        </a:prstGeom>
        <a:solidFill>
          <a:schemeClr val="accent1">
            <a:alpha val="5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Self-awareness</a:t>
          </a:r>
        </a:p>
      </dsp:txBody>
      <dsp:txXfrm>
        <a:off x="1608808" y="625892"/>
        <a:ext cx="1186017" cy="1186017"/>
      </dsp:txXfrm>
    </dsp:sp>
    <dsp:sp modelId="{456596F4-A435-4347-9B39-D5539639E4A1}">
      <dsp:nvSpPr>
        <dsp:cNvPr id="0" name=""/>
        <dsp:cNvSpPr/>
      </dsp:nvSpPr>
      <dsp:spPr>
        <a:xfrm>
          <a:off x="2930309" y="1518849"/>
          <a:ext cx="1677281" cy="1677281"/>
        </a:xfrm>
        <a:prstGeom prst="ellipse">
          <a:avLst/>
        </a:prstGeom>
        <a:solidFill>
          <a:schemeClr val="accent1">
            <a:alpha val="5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Self-management</a:t>
          </a:r>
        </a:p>
      </dsp:txBody>
      <dsp:txXfrm>
        <a:off x="3175941" y="1764481"/>
        <a:ext cx="1186017" cy="1186017"/>
      </dsp:txXfrm>
    </dsp:sp>
    <dsp:sp modelId="{62971D67-9E8E-4FB5-9695-C876B04C913B}">
      <dsp:nvSpPr>
        <dsp:cNvPr id="0" name=""/>
        <dsp:cNvSpPr/>
      </dsp:nvSpPr>
      <dsp:spPr>
        <a:xfrm>
          <a:off x="2331717" y="3361124"/>
          <a:ext cx="1677281" cy="1677281"/>
        </a:xfrm>
        <a:prstGeom prst="ellipse">
          <a:avLst/>
        </a:prstGeom>
        <a:solidFill>
          <a:schemeClr val="bg1">
            <a:lumMod val="95000"/>
            <a:alpha val="5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Responsible decision-making</a:t>
          </a:r>
        </a:p>
      </dsp:txBody>
      <dsp:txXfrm>
        <a:off x="2577349" y="3606756"/>
        <a:ext cx="1186017" cy="1186017"/>
      </dsp:txXfrm>
    </dsp:sp>
    <dsp:sp modelId="{0FF9EA82-B212-4442-BE36-4043F4FDFB6D}">
      <dsp:nvSpPr>
        <dsp:cNvPr id="0" name=""/>
        <dsp:cNvSpPr/>
      </dsp:nvSpPr>
      <dsp:spPr>
        <a:xfrm>
          <a:off x="394634" y="3361124"/>
          <a:ext cx="1677281" cy="1677281"/>
        </a:xfrm>
        <a:prstGeom prst="ellipse">
          <a:avLst/>
        </a:prstGeom>
        <a:solidFill>
          <a:schemeClr val="bg1">
            <a:lumMod val="95000"/>
            <a:alpha val="5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Relationship Skills</a:t>
          </a:r>
        </a:p>
      </dsp:txBody>
      <dsp:txXfrm>
        <a:off x="640266" y="3606756"/>
        <a:ext cx="1186017" cy="1186017"/>
      </dsp:txXfrm>
    </dsp:sp>
    <dsp:sp modelId="{CFAFF3D1-B132-4C77-A2CD-1C8072BD6715}">
      <dsp:nvSpPr>
        <dsp:cNvPr id="0" name=""/>
        <dsp:cNvSpPr/>
      </dsp:nvSpPr>
      <dsp:spPr>
        <a:xfrm>
          <a:off x="-203956" y="1518849"/>
          <a:ext cx="1677281" cy="1677281"/>
        </a:xfrm>
        <a:prstGeom prst="ellipse">
          <a:avLst/>
        </a:prstGeom>
        <a:solidFill>
          <a:schemeClr val="bg1">
            <a:lumMod val="95000"/>
            <a:alpha val="5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Social awareness</a:t>
          </a:r>
        </a:p>
      </dsp:txBody>
      <dsp:txXfrm>
        <a:off x="41676" y="1764481"/>
        <a:ext cx="1186017" cy="118601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9/25/2025</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9/25/2025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1</a:t>
            </a:fld>
            <a:endParaRPr lang="en-US"/>
          </a:p>
        </p:txBody>
      </p:sp>
    </p:spTree>
    <p:extLst>
      <p:ext uri="{BB962C8B-B14F-4D97-AF65-F5344CB8AC3E}">
        <p14:creationId xmlns:p14="http://schemas.microsoft.com/office/powerpoint/2010/main" val="3861761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80E20-7151-4072-8483-42E77E5008E7}" type="slidenum">
              <a:rPr lang="en-US" smtClean="0"/>
              <a:t>24</a:t>
            </a:fld>
            <a:endParaRPr lang="en-US"/>
          </a:p>
        </p:txBody>
      </p:sp>
    </p:spTree>
    <p:extLst>
      <p:ext uri="{BB962C8B-B14F-4D97-AF65-F5344CB8AC3E}">
        <p14:creationId xmlns:p14="http://schemas.microsoft.com/office/powerpoint/2010/main" val="2337364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5C8451FA-6A34-6746-9D58-EF03C996319E}" type="slidenum">
              <a:rPr lang="en-US" smtClean="0"/>
              <a:t>25</a:t>
            </a:fld>
            <a:endParaRPr lang="en-US"/>
          </a:p>
        </p:txBody>
      </p:sp>
    </p:spTree>
    <p:extLst>
      <p:ext uri="{BB962C8B-B14F-4D97-AF65-F5344CB8AC3E}">
        <p14:creationId xmlns:p14="http://schemas.microsoft.com/office/powerpoint/2010/main" val="3792366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27</a:t>
            </a:fld>
            <a:endParaRPr lang="en-US"/>
          </a:p>
        </p:txBody>
      </p:sp>
    </p:spTree>
    <p:extLst>
      <p:ext uri="{BB962C8B-B14F-4D97-AF65-F5344CB8AC3E}">
        <p14:creationId xmlns:p14="http://schemas.microsoft.com/office/powerpoint/2010/main" val="2701819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28</a:t>
            </a:fld>
            <a:endParaRPr lang="en-US"/>
          </a:p>
        </p:txBody>
      </p:sp>
    </p:spTree>
    <p:extLst>
      <p:ext uri="{BB962C8B-B14F-4D97-AF65-F5344CB8AC3E}">
        <p14:creationId xmlns:p14="http://schemas.microsoft.com/office/powerpoint/2010/main" val="1301280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29</a:t>
            </a:fld>
            <a:endParaRPr lang="en-US"/>
          </a:p>
        </p:txBody>
      </p:sp>
    </p:spTree>
    <p:extLst>
      <p:ext uri="{BB962C8B-B14F-4D97-AF65-F5344CB8AC3E}">
        <p14:creationId xmlns:p14="http://schemas.microsoft.com/office/powerpoint/2010/main" val="1769992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0DE69-6E72-09C6-D5A5-4A175CCD6A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2EA7F3-6073-86BB-8426-6D498AD992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3D6A93-6049-DB75-02CE-E9286845886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F1A205E-AEE3-29C1-C6EA-2677186E449D}"/>
              </a:ext>
            </a:extLst>
          </p:cNvPr>
          <p:cNvSpPr>
            <a:spLocks noGrp="1"/>
          </p:cNvSpPr>
          <p:nvPr>
            <p:ph type="sldNum" sz="quarter" idx="5"/>
          </p:nvPr>
        </p:nvSpPr>
        <p:spPr/>
        <p:txBody>
          <a:bodyPr/>
          <a:lstStyle/>
          <a:p>
            <a:fld id="{5C8451FA-6A34-6746-9D58-EF03C996319E}" type="slidenum">
              <a:rPr lang="en-US" smtClean="0"/>
              <a:t>30</a:t>
            </a:fld>
            <a:endParaRPr lang="en-US"/>
          </a:p>
        </p:txBody>
      </p:sp>
    </p:spTree>
    <p:extLst>
      <p:ext uri="{BB962C8B-B14F-4D97-AF65-F5344CB8AC3E}">
        <p14:creationId xmlns:p14="http://schemas.microsoft.com/office/powerpoint/2010/main" val="2697628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BAEB5-4662-6D6B-1693-E5015B0C85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0F6F1A-E23F-1485-B4BC-B495C74904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22F337-1923-6175-12B6-459444AE410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A3CA805-6C6D-49EC-9BA1-FED7974ADA89}"/>
              </a:ext>
            </a:extLst>
          </p:cNvPr>
          <p:cNvSpPr>
            <a:spLocks noGrp="1"/>
          </p:cNvSpPr>
          <p:nvPr>
            <p:ph type="sldNum" sz="quarter" idx="5"/>
          </p:nvPr>
        </p:nvSpPr>
        <p:spPr/>
        <p:txBody>
          <a:bodyPr/>
          <a:lstStyle/>
          <a:p>
            <a:fld id="{5C8451FA-6A34-6746-9D58-EF03C996319E}" type="slidenum">
              <a:rPr lang="en-US" smtClean="0"/>
              <a:t>31</a:t>
            </a:fld>
            <a:endParaRPr lang="en-US"/>
          </a:p>
        </p:txBody>
      </p:sp>
    </p:spTree>
    <p:extLst>
      <p:ext uri="{BB962C8B-B14F-4D97-AF65-F5344CB8AC3E}">
        <p14:creationId xmlns:p14="http://schemas.microsoft.com/office/powerpoint/2010/main" val="2113812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34</a:t>
            </a:fld>
            <a:endParaRPr lang="en-US"/>
          </a:p>
        </p:txBody>
      </p:sp>
    </p:spTree>
    <p:extLst>
      <p:ext uri="{BB962C8B-B14F-4D97-AF65-F5344CB8AC3E}">
        <p14:creationId xmlns:p14="http://schemas.microsoft.com/office/powerpoint/2010/main" val="47912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35</a:t>
            </a:fld>
            <a:endParaRPr lang="en-US"/>
          </a:p>
        </p:txBody>
      </p:sp>
    </p:spTree>
    <p:extLst>
      <p:ext uri="{BB962C8B-B14F-4D97-AF65-F5344CB8AC3E}">
        <p14:creationId xmlns:p14="http://schemas.microsoft.com/office/powerpoint/2010/main" val="21826367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25CBE-29ED-61A9-A4AC-421F5A5139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440290-067F-8607-95C9-B3DF4BDE63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BBD5CB-010B-71BE-979A-E0CFD1DC90F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E271EE0-021D-FEA8-539F-E870E1162AEA}"/>
              </a:ext>
            </a:extLst>
          </p:cNvPr>
          <p:cNvSpPr>
            <a:spLocks noGrp="1"/>
          </p:cNvSpPr>
          <p:nvPr>
            <p:ph type="sldNum" sz="quarter" idx="5"/>
          </p:nvPr>
        </p:nvSpPr>
        <p:spPr/>
        <p:txBody>
          <a:bodyPr/>
          <a:lstStyle/>
          <a:p>
            <a:fld id="{5C8451FA-6A34-6746-9D58-EF03C996319E}" type="slidenum">
              <a:rPr lang="en-US" smtClean="0"/>
              <a:t>36</a:t>
            </a:fld>
            <a:endParaRPr lang="en-US"/>
          </a:p>
        </p:txBody>
      </p:sp>
    </p:spTree>
    <p:extLst>
      <p:ext uri="{BB962C8B-B14F-4D97-AF65-F5344CB8AC3E}">
        <p14:creationId xmlns:p14="http://schemas.microsoft.com/office/powerpoint/2010/main" val="3652122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a:t>
            </a:fld>
            <a:endParaRPr lang="en-US"/>
          </a:p>
        </p:txBody>
      </p:sp>
    </p:spTree>
    <p:extLst>
      <p:ext uri="{BB962C8B-B14F-4D97-AF65-F5344CB8AC3E}">
        <p14:creationId xmlns:p14="http://schemas.microsoft.com/office/powerpoint/2010/main" val="2923723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38</a:t>
            </a:fld>
            <a:endParaRPr lang="en-US"/>
          </a:p>
        </p:txBody>
      </p:sp>
    </p:spTree>
    <p:extLst>
      <p:ext uri="{BB962C8B-B14F-4D97-AF65-F5344CB8AC3E}">
        <p14:creationId xmlns:p14="http://schemas.microsoft.com/office/powerpoint/2010/main" val="4339264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a:p>
        </p:txBody>
      </p:sp>
      <p:sp>
        <p:nvSpPr>
          <p:cNvPr id="4" name="Slide Number Placeholder 3"/>
          <p:cNvSpPr>
            <a:spLocks noGrp="1"/>
          </p:cNvSpPr>
          <p:nvPr>
            <p:ph type="sldNum" sz="quarter" idx="5"/>
          </p:nvPr>
        </p:nvSpPr>
        <p:spPr/>
        <p:txBody>
          <a:bodyPr/>
          <a:lstStyle/>
          <a:p>
            <a:fld id="{5C8451FA-6A34-6746-9D58-EF03C996319E}" type="slidenum">
              <a:rPr lang="en-US" smtClean="0"/>
              <a:t>39</a:t>
            </a:fld>
            <a:endParaRPr lang="en-US"/>
          </a:p>
        </p:txBody>
      </p:sp>
    </p:spTree>
    <p:extLst>
      <p:ext uri="{BB962C8B-B14F-4D97-AF65-F5344CB8AC3E}">
        <p14:creationId xmlns:p14="http://schemas.microsoft.com/office/powerpoint/2010/main" val="4016141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40</a:t>
            </a:fld>
            <a:endParaRPr lang="en-US"/>
          </a:p>
        </p:txBody>
      </p:sp>
    </p:spTree>
    <p:extLst>
      <p:ext uri="{BB962C8B-B14F-4D97-AF65-F5344CB8AC3E}">
        <p14:creationId xmlns:p14="http://schemas.microsoft.com/office/powerpoint/2010/main" val="1651587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41</a:t>
            </a:fld>
            <a:endParaRPr lang="en-US"/>
          </a:p>
        </p:txBody>
      </p:sp>
    </p:spTree>
    <p:extLst>
      <p:ext uri="{BB962C8B-B14F-4D97-AF65-F5344CB8AC3E}">
        <p14:creationId xmlns:p14="http://schemas.microsoft.com/office/powerpoint/2010/main" val="9417597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42</a:t>
            </a:fld>
            <a:endParaRPr lang="en-US"/>
          </a:p>
        </p:txBody>
      </p:sp>
    </p:spTree>
    <p:extLst>
      <p:ext uri="{BB962C8B-B14F-4D97-AF65-F5344CB8AC3E}">
        <p14:creationId xmlns:p14="http://schemas.microsoft.com/office/powerpoint/2010/main" val="23065006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43</a:t>
            </a:fld>
            <a:endParaRPr lang="en-US"/>
          </a:p>
        </p:txBody>
      </p:sp>
    </p:spTree>
    <p:extLst>
      <p:ext uri="{BB962C8B-B14F-4D97-AF65-F5344CB8AC3E}">
        <p14:creationId xmlns:p14="http://schemas.microsoft.com/office/powerpoint/2010/main" val="40750037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45</a:t>
            </a:fld>
            <a:endParaRPr lang="en-US"/>
          </a:p>
        </p:txBody>
      </p:sp>
    </p:spTree>
    <p:extLst>
      <p:ext uri="{BB962C8B-B14F-4D97-AF65-F5344CB8AC3E}">
        <p14:creationId xmlns:p14="http://schemas.microsoft.com/office/powerpoint/2010/main" val="10209980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2-minute timer</a:t>
            </a:r>
          </a:p>
        </p:txBody>
      </p:sp>
      <p:sp>
        <p:nvSpPr>
          <p:cNvPr id="4" name="Slide Number Placeholder 3"/>
          <p:cNvSpPr>
            <a:spLocks noGrp="1"/>
          </p:cNvSpPr>
          <p:nvPr>
            <p:ph type="sldNum" sz="quarter" idx="5"/>
          </p:nvPr>
        </p:nvSpPr>
        <p:spPr/>
        <p:txBody>
          <a:bodyPr/>
          <a:lstStyle/>
          <a:p>
            <a:fld id="{5C8451FA-6A34-6746-9D58-EF03C996319E}" type="slidenum">
              <a:rPr lang="en-US" smtClean="0"/>
              <a:t>46</a:t>
            </a:fld>
            <a:endParaRPr lang="en-US"/>
          </a:p>
        </p:txBody>
      </p:sp>
    </p:spTree>
    <p:extLst>
      <p:ext uri="{BB962C8B-B14F-4D97-AF65-F5344CB8AC3E}">
        <p14:creationId xmlns:p14="http://schemas.microsoft.com/office/powerpoint/2010/main" val="18671889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CD30D-F333-F7C7-F1D4-FB5FB3BD99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88F988-42A3-BE8A-7EB2-CB46B85336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ABC44D-3E30-131F-3382-64D4E953891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F906FAC-FACB-406C-E425-BCA0DEF9F3C5}"/>
              </a:ext>
            </a:extLst>
          </p:cNvPr>
          <p:cNvSpPr>
            <a:spLocks noGrp="1"/>
          </p:cNvSpPr>
          <p:nvPr>
            <p:ph type="sldNum" sz="quarter" idx="5"/>
          </p:nvPr>
        </p:nvSpPr>
        <p:spPr/>
        <p:txBody>
          <a:bodyPr/>
          <a:lstStyle/>
          <a:p>
            <a:fld id="{5C8451FA-6A34-6746-9D58-EF03C996319E}" type="slidenum">
              <a:rPr lang="en-US" smtClean="0"/>
              <a:t>48</a:t>
            </a:fld>
            <a:endParaRPr lang="en-US"/>
          </a:p>
        </p:txBody>
      </p:sp>
    </p:spTree>
    <p:extLst>
      <p:ext uri="{BB962C8B-B14F-4D97-AF65-F5344CB8AC3E}">
        <p14:creationId xmlns:p14="http://schemas.microsoft.com/office/powerpoint/2010/main" val="8771862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50</a:t>
            </a:fld>
            <a:endParaRPr lang="en-US"/>
          </a:p>
        </p:txBody>
      </p:sp>
    </p:spTree>
    <p:extLst>
      <p:ext uri="{BB962C8B-B14F-4D97-AF65-F5344CB8AC3E}">
        <p14:creationId xmlns:p14="http://schemas.microsoft.com/office/powerpoint/2010/main" val="1953212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4</a:t>
            </a:fld>
            <a:endParaRPr lang="en-US"/>
          </a:p>
        </p:txBody>
      </p:sp>
    </p:spTree>
    <p:extLst>
      <p:ext uri="{BB962C8B-B14F-4D97-AF65-F5344CB8AC3E}">
        <p14:creationId xmlns:p14="http://schemas.microsoft.com/office/powerpoint/2010/main" val="38613962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51</a:t>
            </a:fld>
            <a:endParaRPr lang="en-US"/>
          </a:p>
        </p:txBody>
      </p:sp>
    </p:spTree>
    <p:extLst>
      <p:ext uri="{BB962C8B-B14F-4D97-AF65-F5344CB8AC3E}">
        <p14:creationId xmlns:p14="http://schemas.microsoft.com/office/powerpoint/2010/main" val="34691665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52</a:t>
            </a:fld>
            <a:endParaRPr lang="en-US"/>
          </a:p>
        </p:txBody>
      </p:sp>
    </p:spTree>
    <p:extLst>
      <p:ext uri="{BB962C8B-B14F-4D97-AF65-F5344CB8AC3E}">
        <p14:creationId xmlns:p14="http://schemas.microsoft.com/office/powerpoint/2010/main" val="16390285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94B12963-4390-488D-97B2-A5BFD2E7614A}" type="slidenum">
              <a:rPr lang="en-US" smtClean="0"/>
              <a:t>53</a:t>
            </a:fld>
            <a:endParaRPr lang="en-US"/>
          </a:p>
        </p:txBody>
      </p:sp>
    </p:spTree>
    <p:extLst>
      <p:ext uri="{BB962C8B-B14F-4D97-AF65-F5344CB8AC3E}">
        <p14:creationId xmlns:p14="http://schemas.microsoft.com/office/powerpoint/2010/main" val="29638377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6A9C7-D06A-629C-C2DF-6C8DB808C0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466A0E-8D11-23C6-5306-7FA312636C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00467D-2BEF-086E-362E-D1584FA7F98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39CFD04-3AD8-3BF9-CF6C-F4459AF4B421}"/>
              </a:ext>
            </a:extLst>
          </p:cNvPr>
          <p:cNvSpPr>
            <a:spLocks noGrp="1"/>
          </p:cNvSpPr>
          <p:nvPr>
            <p:ph type="sldNum" sz="quarter" idx="5"/>
          </p:nvPr>
        </p:nvSpPr>
        <p:spPr/>
        <p:txBody>
          <a:bodyPr/>
          <a:lstStyle/>
          <a:p>
            <a:fld id="{94B12963-4390-488D-97B2-A5BFD2E7614A}" type="slidenum">
              <a:rPr lang="en-US" smtClean="0"/>
              <a:t>54</a:t>
            </a:fld>
            <a:endParaRPr lang="en-US"/>
          </a:p>
        </p:txBody>
      </p:sp>
    </p:spTree>
    <p:extLst>
      <p:ext uri="{BB962C8B-B14F-4D97-AF65-F5344CB8AC3E}">
        <p14:creationId xmlns:p14="http://schemas.microsoft.com/office/powerpoint/2010/main" val="4007248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AEE36-A852-D0DA-8A74-0719B3D221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A1D4AB-404E-1C64-AD90-036B7629BC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A13123-C220-2637-D522-AC229149630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3DFEE81-D07F-3B52-79C7-A50682F0E2B2}"/>
              </a:ext>
            </a:extLst>
          </p:cNvPr>
          <p:cNvSpPr>
            <a:spLocks noGrp="1"/>
          </p:cNvSpPr>
          <p:nvPr>
            <p:ph type="sldNum" sz="quarter" idx="5"/>
          </p:nvPr>
        </p:nvSpPr>
        <p:spPr/>
        <p:txBody>
          <a:bodyPr/>
          <a:lstStyle/>
          <a:p>
            <a:fld id="{94B12963-4390-488D-97B2-A5BFD2E7614A}" type="slidenum">
              <a:rPr lang="en-US" smtClean="0"/>
              <a:t>55</a:t>
            </a:fld>
            <a:endParaRPr lang="en-US"/>
          </a:p>
        </p:txBody>
      </p:sp>
    </p:spTree>
    <p:extLst>
      <p:ext uri="{BB962C8B-B14F-4D97-AF65-F5344CB8AC3E}">
        <p14:creationId xmlns:p14="http://schemas.microsoft.com/office/powerpoint/2010/main" val="8679728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5565F-E198-050C-0ED3-B783141E3C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953B33-BFD4-9034-C510-807EA73BF2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56BCF9-0779-3545-137F-C81D5DABB60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36F97D2-D06C-A14E-617A-B5E7D97B7F32}"/>
              </a:ext>
            </a:extLst>
          </p:cNvPr>
          <p:cNvSpPr>
            <a:spLocks noGrp="1"/>
          </p:cNvSpPr>
          <p:nvPr>
            <p:ph type="sldNum" sz="quarter" idx="5"/>
          </p:nvPr>
        </p:nvSpPr>
        <p:spPr/>
        <p:txBody>
          <a:bodyPr/>
          <a:lstStyle/>
          <a:p>
            <a:fld id="{5C8451FA-6A34-6746-9D58-EF03C996319E}" type="slidenum">
              <a:rPr lang="en-US" smtClean="0"/>
              <a:t>57</a:t>
            </a:fld>
            <a:endParaRPr lang="en-US"/>
          </a:p>
        </p:txBody>
      </p:sp>
    </p:spTree>
    <p:extLst>
      <p:ext uri="{BB962C8B-B14F-4D97-AF65-F5344CB8AC3E}">
        <p14:creationId xmlns:p14="http://schemas.microsoft.com/office/powerpoint/2010/main" val="41135472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u="none" strike="noStrike">
              <a:solidFill>
                <a:srgbClr val="333333"/>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59</a:t>
            </a:fld>
            <a:endParaRPr lang="en-US"/>
          </a:p>
        </p:txBody>
      </p:sp>
    </p:spTree>
    <p:extLst>
      <p:ext uri="{BB962C8B-B14F-4D97-AF65-F5344CB8AC3E}">
        <p14:creationId xmlns:p14="http://schemas.microsoft.com/office/powerpoint/2010/main" val="24717268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316CF-3599-E79B-E23E-BF8D1F7715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BE6930-E4BA-3F3B-FE51-056BFDE691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9C9AE3-7CDA-F402-43FB-975EFAF1E82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B7C687D-B703-2D58-56E9-A0A7E937EB6D}"/>
              </a:ext>
            </a:extLst>
          </p:cNvPr>
          <p:cNvSpPr>
            <a:spLocks noGrp="1"/>
          </p:cNvSpPr>
          <p:nvPr>
            <p:ph type="sldNum" sz="quarter" idx="5"/>
          </p:nvPr>
        </p:nvSpPr>
        <p:spPr/>
        <p:txBody>
          <a:bodyPr/>
          <a:lstStyle/>
          <a:p>
            <a:fld id="{5C8451FA-6A34-6746-9D58-EF03C996319E}" type="slidenum">
              <a:rPr lang="en-US" smtClean="0"/>
              <a:t>63</a:t>
            </a:fld>
            <a:endParaRPr lang="en-US"/>
          </a:p>
        </p:txBody>
      </p:sp>
    </p:spTree>
    <p:extLst>
      <p:ext uri="{BB962C8B-B14F-4D97-AF65-F5344CB8AC3E}">
        <p14:creationId xmlns:p14="http://schemas.microsoft.com/office/powerpoint/2010/main" val="21279900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65</a:t>
            </a:fld>
            <a:endParaRPr lang="en-US"/>
          </a:p>
        </p:txBody>
      </p:sp>
    </p:spTree>
    <p:extLst>
      <p:ext uri="{BB962C8B-B14F-4D97-AF65-F5344CB8AC3E}">
        <p14:creationId xmlns:p14="http://schemas.microsoft.com/office/powerpoint/2010/main" val="33596383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F5352-6AF5-8935-3F4F-7360BB82A5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C72F7C-5F73-2439-F69A-D738E3CE55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78F4C0-3715-94B9-453E-FFFD367EE051}"/>
              </a:ext>
            </a:extLst>
          </p:cNvPr>
          <p:cNvSpPr>
            <a:spLocks noGrp="1"/>
          </p:cNvSpPr>
          <p:nvPr>
            <p:ph type="body" idx="1"/>
          </p:nvPr>
        </p:nvSpPr>
        <p:spPr/>
        <p:txBody>
          <a:bodyPr/>
          <a:lstStyle/>
          <a:p>
            <a:pPr algn="l"/>
            <a:endParaRPr lang="en-US"/>
          </a:p>
        </p:txBody>
      </p:sp>
      <p:sp>
        <p:nvSpPr>
          <p:cNvPr id="4" name="Slide Number Placeholder 3">
            <a:extLst>
              <a:ext uri="{FF2B5EF4-FFF2-40B4-BE49-F238E27FC236}">
                <a16:creationId xmlns:a16="http://schemas.microsoft.com/office/drawing/2014/main" id="{9BC54C1F-D8AB-5743-C7DD-F1EFC69C861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8671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316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Tag us in your Ci3T highlights- we would love to see Ci3T in action! Follow us on Instagram for updates and links to resources! @Ci3TModel</a:t>
            </a:r>
          </a:p>
          <a:p>
            <a:endParaRPr lang="en-US"/>
          </a:p>
          <a:p>
            <a:r>
              <a:rPr lang="en-US"/>
              <a:t>You will receive a brief session evaluation – we value your feedback and would greatly appreciate you taking a few minutes to share your thoughts on what you liked about the session and how we can improve</a:t>
            </a:r>
          </a:p>
        </p:txBody>
      </p:sp>
      <p:sp>
        <p:nvSpPr>
          <p:cNvPr id="4" name="Slide Number Placeholder 3"/>
          <p:cNvSpPr>
            <a:spLocks noGrp="1"/>
          </p:cNvSpPr>
          <p:nvPr>
            <p:ph type="sldNum" sz="quarter" idx="5"/>
          </p:nvPr>
        </p:nvSpPr>
        <p:spPr/>
        <p:txBody>
          <a:bodyPr/>
          <a:lstStyle/>
          <a:p>
            <a:fld id="{354B5707-476E-F540-B8FF-8E5DB928D056}" type="slidenum">
              <a:rPr lang="en-US" smtClean="0"/>
              <a:t>70</a:t>
            </a:fld>
            <a:endParaRPr lang="en-US"/>
          </a:p>
        </p:txBody>
      </p:sp>
    </p:spTree>
    <p:extLst>
      <p:ext uri="{BB962C8B-B14F-4D97-AF65-F5344CB8AC3E}">
        <p14:creationId xmlns:p14="http://schemas.microsoft.com/office/powerpoint/2010/main" val="2545434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5085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9D6EB-0DDF-CF25-7116-88AC7DF795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0AB514-DEBA-46DB-CA65-D21D527D5C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4B0FE3-1C88-68E2-05D2-DBED2F417196}"/>
              </a:ext>
            </a:extLst>
          </p:cNvPr>
          <p:cNvSpPr>
            <a:spLocks noGrp="1"/>
          </p:cNvSpPr>
          <p:nvPr>
            <p:ph type="body" idx="1"/>
          </p:nvPr>
        </p:nvSpPr>
        <p:spPr/>
        <p:txBody>
          <a:bodyPr/>
          <a:lstStyle/>
          <a:p>
            <a:pPr algn="l"/>
            <a:endParaRPr lang="en-US"/>
          </a:p>
        </p:txBody>
      </p:sp>
      <p:sp>
        <p:nvSpPr>
          <p:cNvPr id="4" name="Slide Number Placeholder 3">
            <a:extLst>
              <a:ext uri="{FF2B5EF4-FFF2-40B4-BE49-F238E27FC236}">
                <a16:creationId xmlns:a16="http://schemas.microsoft.com/office/drawing/2014/main" id="{DB919529-D129-F952-C258-8B61A8D78276}"/>
              </a:ext>
            </a:extLst>
          </p:cNvPr>
          <p:cNvSpPr>
            <a:spLocks noGrp="1"/>
          </p:cNvSpPr>
          <p:nvPr>
            <p:ph type="sldNum" sz="quarter" idx="5"/>
          </p:nvPr>
        </p:nvSpPr>
        <p:spPr/>
        <p:txBody>
          <a:bodyPr/>
          <a:lstStyle/>
          <a:p>
            <a:fld id="{58D11C9F-81FA-4052-9B37-1EF4A4EF7E85}" type="slidenum">
              <a:rPr lang="en-US" smtClean="0"/>
              <a:t>10</a:t>
            </a:fld>
            <a:endParaRPr lang="en-US"/>
          </a:p>
        </p:txBody>
      </p:sp>
    </p:spTree>
    <p:extLst>
      <p:ext uri="{BB962C8B-B14F-4D97-AF65-F5344CB8AC3E}">
        <p14:creationId xmlns:p14="http://schemas.microsoft.com/office/powerpoint/2010/main" val="4100072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80E20-7151-4072-8483-42E77E5008E7}" type="slidenum">
              <a:rPr lang="en-US" smtClean="0"/>
              <a:t>21</a:t>
            </a:fld>
            <a:endParaRPr lang="en-US"/>
          </a:p>
        </p:txBody>
      </p:sp>
    </p:spTree>
    <p:extLst>
      <p:ext uri="{BB962C8B-B14F-4D97-AF65-F5344CB8AC3E}">
        <p14:creationId xmlns:p14="http://schemas.microsoft.com/office/powerpoint/2010/main" val="1775734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80E20-7151-4072-8483-42E77E5008E7}" type="slidenum">
              <a:rPr lang="en-US" smtClean="0"/>
              <a:t>22</a:t>
            </a:fld>
            <a:endParaRPr lang="en-US"/>
          </a:p>
        </p:txBody>
      </p:sp>
    </p:spTree>
    <p:extLst>
      <p:ext uri="{BB962C8B-B14F-4D97-AF65-F5344CB8AC3E}">
        <p14:creationId xmlns:p14="http://schemas.microsoft.com/office/powerpoint/2010/main" val="429250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80E20-7151-4072-8483-42E77E5008E7}" type="slidenum">
              <a:rPr lang="en-US" smtClean="0"/>
              <a:t>23</a:t>
            </a:fld>
            <a:endParaRPr lang="en-US"/>
          </a:p>
        </p:txBody>
      </p:sp>
    </p:spTree>
    <p:extLst>
      <p:ext uri="{BB962C8B-B14F-4D97-AF65-F5344CB8AC3E}">
        <p14:creationId xmlns:p14="http://schemas.microsoft.com/office/powerpoint/2010/main" val="32144274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B88CE013-B5B0-F898-B884-AC76929ED827}"/>
              </a:ext>
            </a:extLst>
          </p:cNvPr>
          <p:cNvPicPr>
            <a:picLocks noChangeAspect="1"/>
          </p:cNvPicPr>
          <p:nvPr userDrawn="1"/>
        </p:nvPicPr>
        <p:blipFill>
          <a:blip r:embed="rId2"/>
          <a:stretch>
            <a:fillRect/>
          </a:stretch>
        </p:blipFill>
        <p:spPr>
          <a:xfrm>
            <a:off x="97039" y="6173954"/>
            <a:ext cx="3624061"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9/25/2025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D94371-D238-6B34-3873-1B9CB7BAD2ED}"/>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F76ABEB-8EE2-1B35-B565-5703C357F45C}"/>
              </a:ext>
            </a:extLst>
          </p:cNvPr>
          <p:cNvGrpSpPr/>
          <p:nvPr userDrawn="1"/>
        </p:nvGrpSpPr>
        <p:grpSpPr>
          <a:xfrm>
            <a:off x="162148" y="0"/>
            <a:ext cx="11885675" cy="6836909"/>
            <a:chOff x="162148" y="0"/>
            <a:chExt cx="11885675" cy="6836909"/>
          </a:xfrm>
        </p:grpSpPr>
        <p:grpSp>
          <p:nvGrpSpPr>
            <p:cNvPr id="5" name="Group 4">
              <a:extLst>
                <a:ext uri="{FF2B5EF4-FFF2-40B4-BE49-F238E27FC236}">
                  <a16:creationId xmlns:a16="http://schemas.microsoft.com/office/drawing/2014/main" id="{D9D039B9-615C-EE10-1A51-8E569CBE9F7C}"/>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1"/>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
          <p:nvSpPr>
            <p:cNvPr id="17" name="Watermark Covering">
              <a:extLst>
                <a:ext uri="{FF2B5EF4-FFF2-40B4-BE49-F238E27FC236}">
                  <a16:creationId xmlns:a16="http://schemas.microsoft.com/office/drawing/2014/main" id="{67D09180-788D-E344-8F4B-7E44FC1CF388}"/>
                </a:ext>
              </a:extLst>
            </p:cNvPr>
            <p:cNvSpPr/>
            <p:nvPr userDrawn="1"/>
          </p:nvSpPr>
          <p:spPr>
            <a:xfrm>
              <a:off x="162148" y="96878"/>
              <a:ext cx="11885675" cy="6740031"/>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gr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0427FFB-9A31-38E9-0B16-38D5F38125E1}"/>
              </a:ext>
            </a:extLst>
          </p:cNvPr>
          <p:cNvPicPr>
            <a:picLocks noChangeAspect="1"/>
          </p:cNvPicPr>
          <p:nvPr userDrawn="1"/>
        </p:nvPicPr>
        <p:blipFill>
          <a:blip r:embed="rId2"/>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9/25/2025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9/25/2025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pic>
        <p:nvPicPr>
          <p:cNvPr id="6" name="Picture 5" descr="A close up of a sign&#10;&#10;Description automatically generated">
            <a:extLst>
              <a:ext uri="{FF2B5EF4-FFF2-40B4-BE49-F238E27FC236}">
                <a16:creationId xmlns:a16="http://schemas.microsoft.com/office/drawing/2014/main" id="{FAE43020-455B-E8E6-751D-C2C285419323}"/>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9/25/2025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8DB80E25-8F7D-876A-6B26-4DFDB8903472}"/>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9/25/2025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i3t.org/enhanc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1.png"/><Relationship Id="rId1" Type="http://schemas.openxmlformats.org/officeDocument/2006/relationships/slideLayout" Target="../slideLayouts/slideLayout9.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49.png"/><Relationship Id="rId5" Type="http://schemas.openxmlformats.org/officeDocument/2006/relationships/image" Target="../media/image47.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8.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49.png"/><Relationship Id="rId4" Type="http://schemas.openxmlformats.org/officeDocument/2006/relationships/diagramData" Target="../diagrams/data3.xml"/><Relationship Id="rId9"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53.png"/><Relationship Id="rId5" Type="http://schemas.openxmlformats.org/officeDocument/2006/relationships/image" Target="../media/image49.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49.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60.png"/><Relationship Id="rId4" Type="http://schemas.openxmlformats.org/officeDocument/2006/relationships/image" Target="../media/image59.sv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63.pn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7.png"/><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26.png"/></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49.png"/><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8.png"/><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74.jpeg"/><Relationship Id="rId4" Type="http://schemas.openxmlformats.org/officeDocument/2006/relationships/image" Target="../media/image73.sv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76.png"/><Relationship Id="rId4" Type="http://schemas.openxmlformats.org/officeDocument/2006/relationships/image" Target="../media/image75.png"/></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hyperlink" Target="https://www.ci3t.org/measures" TargetMode="External"/><Relationship Id="rId4" Type="http://schemas.openxmlformats.org/officeDocument/2006/relationships/image" Target="../media/image29.png"/></Relationships>
</file>

<file path=ppt/slides/_rels/slide5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79.png"/><Relationship Id="rId7"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5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10" Type="http://schemas.openxmlformats.org/officeDocument/2006/relationships/image" Target="../media/image49.png"/><Relationship Id="rId4" Type="http://schemas.openxmlformats.org/officeDocument/2006/relationships/image" Target="../media/image84.png"/><Relationship Id="rId9" Type="http://schemas.openxmlformats.org/officeDocument/2006/relationships/image" Target="../media/image47.png"/></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49.png"/><Relationship Id="rId5" Type="http://schemas.openxmlformats.org/officeDocument/2006/relationships/image" Target="../media/image47.png"/><Relationship Id="rId4" Type="http://schemas.openxmlformats.org/officeDocument/2006/relationships/image" Target="../media/image90.png"/></Relationships>
</file>

<file path=ppt/slides/_rels/slide5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7.png"/><Relationship Id="rId4" Type="http://schemas.openxmlformats.org/officeDocument/2006/relationships/image" Target="../media/image9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95.png"/><Relationship Id="rId4" Type="http://schemas.openxmlformats.org/officeDocument/2006/relationships/image" Target="../media/image94.png"/></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96.png"/><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7.png"/></Relationships>
</file>

<file path=ppt/slides/_rels/slide5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101.png"/><Relationship Id="rId4" Type="http://schemas.openxmlformats.org/officeDocument/2006/relationships/image" Target="../media/image100.png"/></Relationships>
</file>

<file path=ppt/slides/_rels/slide6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hyperlink" Target="https://ci3t.org/tier_library/Social_Validity_Adapted-IRP15_Adult.pdf"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44.png"/></Relationships>
</file>

<file path=ppt/slides/_rels/slide6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10.xml"/><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image" Target="../media/image107.sv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A74C436-694B-AD4B-AFE2-7598E61AD5C6}"/>
              </a:ext>
            </a:extLst>
          </p:cNvPr>
          <p:cNvSpPr>
            <a:spLocks noGrp="1"/>
          </p:cNvSpPr>
          <p:nvPr>
            <p:ph type="ctrTitle"/>
          </p:nvPr>
        </p:nvSpPr>
        <p:spPr>
          <a:xfrm>
            <a:off x="723899" y="685800"/>
            <a:ext cx="10868025" cy="1084328"/>
          </a:xfrm>
        </p:spPr>
        <p:txBody>
          <a:bodyPr>
            <a:noAutofit/>
          </a:bodyPr>
          <a:lstStyle/>
          <a:p>
            <a:r>
              <a:rPr lang="en-US" sz="3600"/>
              <a:t>A Tier 2 Support for Students </a:t>
            </a:r>
            <a:br>
              <a:rPr lang="en-US" sz="3600"/>
            </a:br>
            <a:r>
              <a:rPr lang="en-US" sz="3600"/>
              <a:t>Experiencing Anxious Feelings: </a:t>
            </a:r>
            <a:br>
              <a:rPr lang="en-US" sz="3600"/>
            </a:br>
            <a:r>
              <a:rPr lang="en-US" sz="3600"/>
              <a:t>Recognize. Relax. Record.</a:t>
            </a:r>
            <a:endParaRPr lang="en-US" sz="3600" b="0"/>
          </a:p>
        </p:txBody>
      </p:sp>
      <p:sp>
        <p:nvSpPr>
          <p:cNvPr id="2" name="Subtitle 1">
            <a:extLst>
              <a:ext uri="{FF2B5EF4-FFF2-40B4-BE49-F238E27FC236}">
                <a16:creationId xmlns:a16="http://schemas.microsoft.com/office/drawing/2014/main" id="{058A730A-A5F9-E499-9601-94606EEA7B39}"/>
              </a:ext>
            </a:extLst>
          </p:cNvPr>
          <p:cNvSpPr>
            <a:spLocks noGrp="1"/>
          </p:cNvSpPr>
          <p:nvPr>
            <p:ph type="subTitle" idx="1"/>
          </p:nvPr>
        </p:nvSpPr>
        <p:spPr>
          <a:xfrm>
            <a:off x="638174" y="1943800"/>
            <a:ext cx="10515600" cy="1655762"/>
          </a:xfrm>
        </p:spPr>
        <p:txBody>
          <a:bodyPr>
            <a:normAutofit/>
          </a:bodyPr>
          <a:lstStyle/>
          <a:p>
            <a:r>
              <a:rPr lang="en-US" sz="2000"/>
              <a:t>Allison M. Bernard, Amy Buffington, &amp; Elise Sarasin </a:t>
            </a:r>
          </a:p>
          <a:p>
            <a:r>
              <a:rPr lang="en-US" sz="2000"/>
              <a:t>University of Kansas</a:t>
            </a:r>
          </a:p>
        </p:txBody>
      </p:sp>
      <p:sp>
        <p:nvSpPr>
          <p:cNvPr id="3" name="Text 1">
            <a:extLst>
              <a:ext uri="{FF2B5EF4-FFF2-40B4-BE49-F238E27FC236}">
                <a16:creationId xmlns:a16="http://schemas.microsoft.com/office/drawing/2014/main" id="{C40598F7-0D95-F884-AF3F-713BFCB41936}"/>
              </a:ext>
            </a:extLst>
          </p:cNvPr>
          <p:cNvSpPr/>
          <p:nvPr/>
        </p:nvSpPr>
        <p:spPr>
          <a:xfrm>
            <a:off x="509278" y="3429000"/>
            <a:ext cx="6699408" cy="2254886"/>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2800"/>
              <a:t>If you have not done so already, we invite you to visit </a:t>
            </a:r>
            <a:r>
              <a:rPr lang="en-US" sz="2800">
                <a:solidFill>
                  <a:schemeClr val="bg1"/>
                </a:solidFill>
                <a:hlinkClick r:id="rId3">
                  <a:extLst>
                    <a:ext uri="{A12FA001-AC4F-418D-AE19-62706E023703}">
                      <ahyp:hlinkClr xmlns:ahyp="http://schemas.microsoft.com/office/drawing/2018/hyperlinkcolor" val="tx"/>
                    </a:ext>
                  </a:extLst>
                </a:hlinkClick>
              </a:rPr>
              <a:t>ci3t.org/enhance</a:t>
            </a:r>
            <a:r>
              <a:rPr lang="en-US" sz="2800">
                <a:solidFill>
                  <a:schemeClr val="bg1"/>
                </a:solidFill>
              </a:rPr>
              <a:t> </a:t>
            </a:r>
            <a:r>
              <a:rPr lang="en-US" sz="2800"/>
              <a:t>to access modules after a one-time registration process!</a:t>
            </a:r>
          </a:p>
        </p:txBody>
      </p:sp>
      <p:pic>
        <p:nvPicPr>
          <p:cNvPr id="5" name="Picture" descr="A screenshot of the Ci3T website on the Enhancing Ci3T Modules tab">
            <a:extLst>
              <a:ext uri="{FF2B5EF4-FFF2-40B4-BE49-F238E27FC236}">
                <a16:creationId xmlns:a16="http://schemas.microsoft.com/office/drawing/2014/main" id="{F6A649AC-3540-3B9A-56FB-7048D3DC2055}"/>
              </a:ext>
            </a:extLst>
          </p:cNvPr>
          <p:cNvPicPr>
            <a:picLocks noChangeAspect="1"/>
          </p:cNvPicPr>
          <p:nvPr/>
        </p:nvPicPr>
        <p:blipFill>
          <a:blip r:embed="rId4"/>
          <a:stretch>
            <a:fillRect/>
          </a:stretch>
        </p:blipFill>
        <p:spPr>
          <a:xfrm>
            <a:off x="7613749" y="2768231"/>
            <a:ext cx="4337999" cy="3801392"/>
          </a:xfrm>
          <a:prstGeom prst="rect">
            <a:avLst/>
          </a:prstGeom>
          <a:ln>
            <a:solidFill>
              <a:schemeClr val="tx1"/>
            </a:solidFill>
          </a:ln>
        </p:spPr>
      </p:pic>
      <p:sp>
        <p:nvSpPr>
          <p:cNvPr id="6" name="Rectangle" descr="Yellow box outlining the one-time module registration process">
            <a:extLst>
              <a:ext uri="{FF2B5EF4-FFF2-40B4-BE49-F238E27FC236}">
                <a16:creationId xmlns:a16="http://schemas.microsoft.com/office/drawing/2014/main" id="{A81BE172-8B3B-18F9-0A50-01C3AA9BABEE}"/>
              </a:ext>
            </a:extLst>
          </p:cNvPr>
          <p:cNvSpPr/>
          <p:nvPr/>
        </p:nvSpPr>
        <p:spPr>
          <a:xfrm>
            <a:off x="7491663" y="5549904"/>
            <a:ext cx="4588042" cy="67635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8392049-E397-8400-B548-8C21C537386E}"/>
              </a:ext>
            </a:extLst>
          </p:cNvPr>
          <p:cNvSpPr txBox="1"/>
          <p:nvPr/>
        </p:nvSpPr>
        <p:spPr>
          <a:xfrm>
            <a:off x="640884" y="6630989"/>
            <a:ext cx="11550198" cy="230832"/>
          </a:xfrm>
          <a:prstGeom prst="rect">
            <a:avLst/>
          </a:prstGeom>
          <a:noFill/>
        </p:spPr>
        <p:txBody>
          <a:bodyPr wrap="square" lIns="91440" tIns="45720" rIns="91440" bIns="45720" anchor="t">
            <a:spAutoFit/>
          </a:bodyPr>
          <a:lstStyle/>
          <a:p>
            <a:pPr algn="ctr"/>
            <a:r>
              <a:rPr lang="en-US" sz="900" dirty="0">
                <a:latin typeface="Times New Roman"/>
                <a:ea typeface="Calibri"/>
                <a:cs typeface="Arial"/>
              </a:rPr>
              <a:t>This project was funded in part by Project EPIC (USDE, OSEP Award Number: H325D220011), Project ENGAGE (IES Project Number R324X220067 and Project ENHANCE (IES Project Number R324N190002).</a:t>
            </a:r>
          </a:p>
        </p:txBody>
      </p:sp>
    </p:spTree>
    <p:extLst>
      <p:ext uri="{BB962C8B-B14F-4D97-AF65-F5344CB8AC3E}">
        <p14:creationId xmlns:p14="http://schemas.microsoft.com/office/powerpoint/2010/main" val="61072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44BA7-7B2E-C16B-FD04-19380568F5DB}"/>
            </a:ext>
          </a:extLst>
        </p:cNvPr>
        <p:cNvGrpSpPr/>
        <p:nvPr/>
      </p:nvGrpSpPr>
      <p:grpSpPr>
        <a:xfrm>
          <a:off x="0" y="0"/>
          <a:ext cx="0" cy="0"/>
          <a:chOff x="0" y="0"/>
          <a:chExt cx="0" cy="0"/>
        </a:xfrm>
      </p:grpSpPr>
      <p:sp>
        <p:nvSpPr>
          <p:cNvPr id="7" name="Title">
            <a:extLst>
              <a:ext uri="{FF2B5EF4-FFF2-40B4-BE49-F238E27FC236}">
                <a16:creationId xmlns:a16="http://schemas.microsoft.com/office/drawing/2014/main" id="{B16B1DBF-4025-412B-85EE-7089B17E246F}"/>
              </a:ext>
              <a:ext uri="{C183D7F6-B498-43B3-948B-1728B52AA6E4}">
                <adec:decorative xmlns:adec="http://schemas.microsoft.com/office/drawing/2017/decorative" val="1"/>
              </a:ext>
            </a:extLst>
          </p:cNvPr>
          <p:cNvSpPr>
            <a:spLocks noGrp="1"/>
          </p:cNvSpPr>
          <p:nvPr>
            <p:ph type="title"/>
          </p:nvPr>
        </p:nvSpPr>
        <p:spPr/>
        <p:txBody>
          <a:bodyPr/>
          <a:lstStyle/>
          <a:p>
            <a:r>
              <a:rPr lang="en-US"/>
              <a:t>Knowledge, Application, Impact Points</a:t>
            </a:r>
          </a:p>
        </p:txBody>
      </p:sp>
      <p:sp>
        <p:nvSpPr>
          <p:cNvPr id="2" name="Title 1">
            <a:extLst>
              <a:ext uri="{FF2B5EF4-FFF2-40B4-BE49-F238E27FC236}">
                <a16:creationId xmlns:a16="http://schemas.microsoft.com/office/drawing/2014/main" id="{811474D1-2628-1CE3-4139-49A67288572D}"/>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Knowledge, Application, Impact Points 1</a:t>
            </a:r>
          </a:p>
        </p:txBody>
      </p:sp>
      <p:pic>
        <p:nvPicPr>
          <p:cNvPr id="19" name="Flowchart" descr="Flowchart including the word Knowledge with an arrow to the word Application with an arrow to the word Impact">
            <a:extLst>
              <a:ext uri="{FF2B5EF4-FFF2-40B4-BE49-F238E27FC236}">
                <a16:creationId xmlns:a16="http://schemas.microsoft.com/office/drawing/2014/main" id="{11582AF2-60A9-A611-B7FB-D6D5493F3E07}"/>
              </a:ext>
            </a:extLst>
          </p:cNvPr>
          <p:cNvPicPr>
            <a:picLocks noChangeAspect="1"/>
          </p:cNvPicPr>
          <p:nvPr/>
        </p:nvPicPr>
        <p:blipFill>
          <a:blip r:embed="rId3"/>
          <a:stretch>
            <a:fillRect/>
          </a:stretch>
        </p:blipFill>
        <p:spPr>
          <a:xfrm>
            <a:off x="781435" y="1442289"/>
            <a:ext cx="11046909" cy="1981372"/>
          </a:xfrm>
          <a:prstGeom prst="rect">
            <a:avLst/>
          </a:prstGeom>
        </p:spPr>
      </p:pic>
      <p:sp>
        <p:nvSpPr>
          <p:cNvPr id="3" name="Textbox">
            <a:extLst>
              <a:ext uri="{FF2B5EF4-FFF2-40B4-BE49-F238E27FC236}">
                <a16:creationId xmlns:a16="http://schemas.microsoft.com/office/drawing/2014/main" id="{C6F2CEC4-24FE-FDB1-27F3-8B81B0F6B5CD}"/>
              </a:ext>
            </a:extLst>
          </p:cNvPr>
          <p:cNvSpPr/>
          <p:nvPr/>
        </p:nvSpPr>
        <p:spPr>
          <a:xfrm>
            <a:off x="1695224" y="5757560"/>
            <a:ext cx="9219334" cy="93876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If you are in Kansas, you can earn 2 x PD points for application and 3 x for impact! </a:t>
            </a:r>
          </a:p>
          <a:p>
            <a:pPr algn="ctr"/>
            <a:r>
              <a:rPr lang="en-US"/>
              <a:t>We are happy to review your materials before you upload!</a:t>
            </a:r>
          </a:p>
        </p:txBody>
      </p:sp>
      <p:pic>
        <p:nvPicPr>
          <p:cNvPr id="9" name="Powerpoint Image">
            <a:extLst>
              <a:ext uri="{FF2B5EF4-FFF2-40B4-BE49-F238E27FC236}">
                <a16:creationId xmlns:a16="http://schemas.microsoft.com/office/drawing/2014/main" id="{EE7D623A-6448-17AE-F7E5-3394345D919C}"/>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0" y="3130486"/>
            <a:ext cx="2764022" cy="2764022"/>
          </a:xfrm>
          <a:prstGeom prst="rect">
            <a:avLst/>
          </a:prstGeom>
        </p:spPr>
      </p:pic>
      <p:pic>
        <p:nvPicPr>
          <p:cNvPr id="15" name="Computer">
            <a:extLst>
              <a:ext uri="{FF2B5EF4-FFF2-40B4-BE49-F238E27FC236}">
                <a16:creationId xmlns:a16="http://schemas.microsoft.com/office/drawing/2014/main" id="{2FC3BCF0-5D45-26D0-8CF0-4AEBCA10FE01}"/>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1283322" y="3832476"/>
            <a:ext cx="1873778" cy="1047751"/>
          </a:xfrm>
          <a:prstGeom prst="rect">
            <a:avLst/>
          </a:prstGeom>
        </p:spPr>
      </p:pic>
      <p:pic>
        <p:nvPicPr>
          <p:cNvPr id="5" name="Checklist 1">
            <a:extLst>
              <a:ext uri="{FF2B5EF4-FFF2-40B4-BE49-F238E27FC236}">
                <a16:creationId xmlns:a16="http://schemas.microsoft.com/office/drawing/2014/main" id="{824ADCB9-4443-7482-E4BE-A33CD8549FF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393021" y="3487522"/>
            <a:ext cx="1586424" cy="2053019"/>
          </a:xfrm>
          <a:prstGeom prst="rect">
            <a:avLst/>
          </a:prstGeom>
          <a:ln>
            <a:solidFill>
              <a:schemeClr val="tx1"/>
            </a:solidFill>
          </a:ln>
        </p:spPr>
      </p:pic>
      <p:pic>
        <p:nvPicPr>
          <p:cNvPr id="6" name="Checklist 2">
            <a:extLst>
              <a:ext uri="{FF2B5EF4-FFF2-40B4-BE49-F238E27FC236}">
                <a16:creationId xmlns:a16="http://schemas.microsoft.com/office/drawing/2014/main" id="{85BBC3DC-78CC-01AC-C862-7CF7D171B73A}"/>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096000" y="3832476"/>
            <a:ext cx="2278463" cy="1361651"/>
          </a:xfrm>
          <a:prstGeom prst="rect">
            <a:avLst/>
          </a:prstGeom>
          <a:ln>
            <a:solidFill>
              <a:schemeClr val="tx1"/>
            </a:solidFill>
          </a:ln>
        </p:spPr>
      </p:pic>
      <p:pic>
        <p:nvPicPr>
          <p:cNvPr id="11" name="Graph Image">
            <a:extLst>
              <a:ext uri="{FF2B5EF4-FFF2-40B4-BE49-F238E27FC236}">
                <a16:creationId xmlns:a16="http://schemas.microsoft.com/office/drawing/2014/main" id="{6616C198-7B0B-2FB4-12E2-77D4CE5EE5AA}"/>
              </a:ext>
              <a:ext uri="{C183D7F6-B498-43B3-948B-1728B52AA6E4}">
                <adec:decorative xmlns:adec="http://schemas.microsoft.com/office/drawing/2017/decorative" val="1"/>
              </a:ext>
            </a:extLst>
          </p:cNvPr>
          <p:cNvPicPr>
            <a:picLocks noChangeAspect="1"/>
          </p:cNvPicPr>
          <p:nvPr/>
        </p:nvPicPr>
        <p:blipFill>
          <a:blip r:embed="rId9"/>
          <a:srcRect/>
          <a:stretch/>
        </p:blipFill>
        <p:spPr>
          <a:xfrm>
            <a:off x="9094557" y="3510636"/>
            <a:ext cx="2558612" cy="1980378"/>
          </a:xfrm>
          <a:prstGeom prst="rect">
            <a:avLst/>
          </a:prstGeom>
          <a:ln>
            <a:solidFill>
              <a:schemeClr val="tx1"/>
            </a:solidFill>
          </a:ln>
        </p:spPr>
      </p:pic>
    </p:spTree>
    <p:extLst>
      <p:ext uri="{BB962C8B-B14F-4D97-AF65-F5344CB8AC3E}">
        <p14:creationId xmlns:p14="http://schemas.microsoft.com/office/powerpoint/2010/main" val="140753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3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BB184-208F-4AE3-2101-6654DC876FDB}"/>
              </a:ext>
            </a:extLst>
          </p:cNvPr>
          <p:cNvSpPr>
            <a:spLocks noGrp="1"/>
          </p:cNvSpPr>
          <p:nvPr>
            <p:ph type="title"/>
          </p:nvPr>
        </p:nvSpPr>
        <p:spPr/>
        <p:txBody>
          <a:bodyPr/>
          <a:lstStyle/>
          <a:p>
            <a:r>
              <a:rPr lang="en-US"/>
              <a:t>Situating Secondary (Tier 2) Interventions in Ci3T Models</a:t>
            </a:r>
          </a:p>
        </p:txBody>
      </p:sp>
    </p:spTree>
    <p:extLst>
      <p:ext uri="{BB962C8B-B14F-4D97-AF65-F5344CB8AC3E}">
        <p14:creationId xmlns:p14="http://schemas.microsoft.com/office/powerpoint/2010/main" val="749403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181E7-E736-A768-C177-F3815F59AB0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Clarifying Tier 2 Supports 1</a:t>
            </a:r>
          </a:p>
        </p:txBody>
      </p:sp>
      <p:pic>
        <p:nvPicPr>
          <p:cNvPr id="5" name="Picture" descr="Ci3T Model of Prevention: Clarifying Tier 2 Supports Infographic with this information: Language matters. How do we talk about students in need of Tier 2 supports? There are no &quot;Tier 2&quot; kids or &quot;yellow zone students&quot;. Based on  the data, there may be a student who needs Tier 2 supports.  Various locations. Where do we provide Tier 2 supports to students? Tier 2 supports can be provided in various locations. Student do not have to be sent out of the classroom to receive a Tier 2 support. Support vs. people. Is Tier 2 the support? Or the person who provides it? Tier 2 intervention grids list the strategy, practice, or program provided. Tier 2 supports may be provided by teachers, interventionists, counselors, staff, or others. Supports are integrated. What is available to students in need of Tier 2 supports? Your Ci3T manual has one comprehensive list of Tier 2 interventions to support the needs of students in academic, behavioral, and social domains (not separate lists.) Tier 2 supports are often integrated.">
            <a:extLst>
              <a:ext uri="{FF2B5EF4-FFF2-40B4-BE49-F238E27FC236}">
                <a16:creationId xmlns:a16="http://schemas.microsoft.com/office/drawing/2014/main" id="{1C6E9541-5608-95E0-FB2B-2162DFB303FF}"/>
              </a:ext>
            </a:extLst>
          </p:cNvPr>
          <p:cNvPicPr>
            <a:picLocks noChangeAspect="1"/>
          </p:cNvPicPr>
          <p:nvPr/>
        </p:nvPicPr>
        <p:blipFill>
          <a:blip r:embed="rId2"/>
          <a:stretch>
            <a:fillRect/>
          </a:stretch>
        </p:blipFill>
        <p:spPr>
          <a:xfrm>
            <a:off x="3718080" y="0"/>
            <a:ext cx="4755839" cy="6858000"/>
          </a:xfrm>
          <a:prstGeom prst="rect">
            <a:avLst/>
          </a:prstGeom>
        </p:spPr>
      </p:pic>
    </p:spTree>
    <p:extLst>
      <p:ext uri="{BB962C8B-B14F-4D97-AF65-F5344CB8AC3E}">
        <p14:creationId xmlns:p14="http://schemas.microsoft.com/office/powerpoint/2010/main" val="910633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B9369-FA80-992A-EE04-4F2CFC3D09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2AF876-8087-2024-61B2-4CB43164A1F6}"/>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Clarifying Tier 2 Supports 2</a:t>
            </a:r>
          </a:p>
        </p:txBody>
      </p:sp>
      <p:pic>
        <p:nvPicPr>
          <p:cNvPr id="5" name="Picture" descr="Close-up image of the Clarifying Tier 2 Supports infographic with this information: Language matters. How do we talk about students in need of Tier 2 supports? There are no &quot;Tier 2 kids&quot; or &quot;yellow zone students.&quot; Based on the data, there may be a student who needs Tier 2 supports. Various locations. Where do we provide Tier 2 supports to students? Tier 2 supports can be provided in various locations. Students do not have to be sent out of the classroom to receive a Tier 2 support. ">
            <a:extLst>
              <a:ext uri="{FF2B5EF4-FFF2-40B4-BE49-F238E27FC236}">
                <a16:creationId xmlns:a16="http://schemas.microsoft.com/office/drawing/2014/main" id="{95208B99-CD41-DE19-D81F-45D908ABCD89}"/>
              </a:ext>
            </a:extLst>
          </p:cNvPr>
          <p:cNvPicPr>
            <a:picLocks noChangeAspect="1"/>
          </p:cNvPicPr>
          <p:nvPr/>
        </p:nvPicPr>
        <p:blipFill>
          <a:blip r:embed="rId2"/>
          <a:stretch>
            <a:fillRect/>
          </a:stretch>
        </p:blipFill>
        <p:spPr>
          <a:xfrm>
            <a:off x="2367746" y="0"/>
            <a:ext cx="7658757" cy="11044057"/>
          </a:xfrm>
          <a:prstGeom prst="rect">
            <a:avLst/>
          </a:prstGeom>
        </p:spPr>
      </p:pic>
    </p:spTree>
    <p:extLst>
      <p:ext uri="{BB962C8B-B14F-4D97-AF65-F5344CB8AC3E}">
        <p14:creationId xmlns:p14="http://schemas.microsoft.com/office/powerpoint/2010/main" val="37474104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226F9-4B66-0E0A-DF74-6CA6A2CE0C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CBCF3F-737E-C9EF-B0C4-249DF3D31F02}"/>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Clarifying Tier 2 Supports 3</a:t>
            </a:r>
          </a:p>
        </p:txBody>
      </p:sp>
      <p:pic>
        <p:nvPicPr>
          <p:cNvPr id="5" name="Picture" descr="Close-up image of the Clarifying Tier 2 Supports infographic with this information: Supports vs. people. Is Tier 2 the support? Or the person who provides it? Tier 2 intervention grids list the strategy, practice, or program provided. Tier 2 supports may be provided by teacher, interventionists, counselors, staff, or others. Supports are integrated. What is available to students in need of Tier 2 supports? Your Ci3T Implementation Manual has one comprehensive list of Tier 2 interventions to support the needs of students in academic, behavioral, and social domains (not separate lists). Tier 2 supports are often integrated.">
            <a:extLst>
              <a:ext uri="{FF2B5EF4-FFF2-40B4-BE49-F238E27FC236}">
                <a16:creationId xmlns:a16="http://schemas.microsoft.com/office/drawing/2014/main" id="{6375F17C-F4AA-B689-DFDF-6C0732BF079E}"/>
              </a:ext>
            </a:extLst>
          </p:cNvPr>
          <p:cNvPicPr>
            <a:picLocks noChangeAspect="1"/>
          </p:cNvPicPr>
          <p:nvPr/>
        </p:nvPicPr>
        <p:blipFill>
          <a:blip r:embed="rId2"/>
          <a:stretch>
            <a:fillRect/>
          </a:stretch>
        </p:blipFill>
        <p:spPr>
          <a:xfrm>
            <a:off x="2474071" y="-4896294"/>
            <a:ext cx="7658757" cy="11044057"/>
          </a:xfrm>
          <a:prstGeom prst="rect">
            <a:avLst/>
          </a:prstGeom>
        </p:spPr>
      </p:pic>
    </p:spTree>
    <p:extLst>
      <p:ext uri="{BB962C8B-B14F-4D97-AF65-F5344CB8AC3E}">
        <p14:creationId xmlns:p14="http://schemas.microsoft.com/office/powerpoint/2010/main" val="340751683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39006-F113-3230-F32F-04FF6B22F043}"/>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Reflect on Implementation of Tier 1 Practices</a:t>
            </a:r>
          </a:p>
        </p:txBody>
      </p:sp>
      <p:pic>
        <p:nvPicPr>
          <p:cNvPr id="2050" name="Picture" descr="Infographic: RRR Reflection (includes reviewing tier 1 data, addressing tier 1 concerns, connecting students to supports and contacting families.)">
            <a:extLst>
              <a:ext uri="{FF2B5EF4-FFF2-40B4-BE49-F238E27FC236}">
                <a16:creationId xmlns:a16="http://schemas.microsoft.com/office/drawing/2014/main" id="{C29E1F11-0E19-789D-8EEF-B6B7016258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0"/>
            <a:ext cx="27432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872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4813677C-1F57-020D-CDB1-415BD977461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Comprehensive, Integrated, Three-Tiered Model of Prevention 3</a:t>
            </a:r>
          </a:p>
        </p:txBody>
      </p:sp>
      <p:pic>
        <p:nvPicPr>
          <p:cNvPr id="2" name="Picture 1"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E21C89F7-2225-DB88-D39B-4BF7A10D6AD8}"/>
              </a:ext>
            </a:extLst>
          </p:cNvPr>
          <p:cNvPicPr/>
          <p:nvPr/>
        </p:nvPicPr>
        <p:blipFill>
          <a:blip r:embed="rId2"/>
          <a:stretch>
            <a:fillRect/>
          </a:stretch>
        </p:blipFill>
        <p:spPr>
          <a:xfrm>
            <a:off x="1542142" y="0"/>
            <a:ext cx="9107715" cy="6858000"/>
          </a:xfrm>
          <a:prstGeom prst="rect">
            <a:avLst/>
          </a:prstGeom>
        </p:spPr>
      </p:pic>
      <p:pic>
        <p:nvPicPr>
          <p:cNvPr id="3" name="Picture 2">
            <a:extLst>
              <a:ext uri="{FF2B5EF4-FFF2-40B4-BE49-F238E27FC236}">
                <a16:creationId xmlns:a16="http://schemas.microsoft.com/office/drawing/2014/main" id="{6AEAE3E4-DC89-E516-E4AB-DF1C1BC2F4EA}"/>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49343" y="1796660"/>
            <a:ext cx="1065412" cy="1065412"/>
          </a:xfrm>
          <a:prstGeom prst="rect">
            <a:avLst/>
          </a:prstGeom>
        </p:spPr>
      </p:pic>
    </p:spTree>
    <p:extLst>
      <p:ext uri="{BB962C8B-B14F-4D97-AF65-F5344CB8AC3E}">
        <p14:creationId xmlns:p14="http://schemas.microsoft.com/office/powerpoint/2010/main" val="1416455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B5474-A594-264A-E6CF-DB08A4B667F9}"/>
              </a:ext>
              <a:ext uri="{C183D7F6-B498-43B3-948B-1728B52AA6E4}">
                <adec:decorative xmlns:adec="http://schemas.microsoft.com/office/drawing/2017/decorative" val="1"/>
              </a:ext>
            </a:extLst>
          </p:cNvPr>
          <p:cNvSpPr>
            <a:spLocks noGrp="1"/>
          </p:cNvSpPr>
          <p:nvPr>
            <p:ph type="title"/>
          </p:nvPr>
        </p:nvSpPr>
        <p:spPr/>
        <p:txBody>
          <a:bodyPr/>
          <a:lstStyle/>
          <a:p>
            <a:r>
              <a:rPr lang="en-US"/>
              <a:t>Recognize. Relax. Record. </a:t>
            </a:r>
            <a:br>
              <a:rPr lang="en-US"/>
            </a:br>
            <a:r>
              <a:rPr lang="en-US"/>
              <a:t>Secondary (Tier 2) Intervention Grid</a:t>
            </a:r>
          </a:p>
        </p:txBody>
      </p:sp>
      <p:sp>
        <p:nvSpPr>
          <p:cNvPr id="3" name="Title">
            <a:extLst>
              <a:ext uri="{FF2B5EF4-FFF2-40B4-BE49-F238E27FC236}">
                <a16:creationId xmlns:a16="http://schemas.microsoft.com/office/drawing/2014/main" id="{6CEC82AF-49A2-0688-3A4E-3BA3E83B3CFD}"/>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Recognize. Relax. Record. </a:t>
            </a:r>
            <a:br>
              <a:rPr lang="en-US"/>
            </a:br>
            <a:r>
              <a:rPr lang="en-US"/>
              <a:t>Secondary (Tier 2) Intervention Grid 1</a:t>
            </a:r>
          </a:p>
        </p:txBody>
      </p:sp>
      <p:pic>
        <p:nvPicPr>
          <p:cNvPr id="6" name="Content 1" descr="Recognize. Relax. Record. &#10;Secondary (Tier 2) Intervention Grid">
            <a:extLst>
              <a:ext uri="{FF2B5EF4-FFF2-40B4-BE49-F238E27FC236}">
                <a16:creationId xmlns:a16="http://schemas.microsoft.com/office/drawing/2014/main" id="{3158F618-1619-B00D-FAB3-8E817731893B}"/>
              </a:ext>
            </a:extLst>
          </p:cNvPr>
          <p:cNvPicPr>
            <a:picLocks noGrp="1" noChangeAspect="1"/>
          </p:cNvPicPr>
          <p:nvPr>
            <p:ph idx="1"/>
          </p:nvPr>
        </p:nvPicPr>
        <p:blipFill>
          <a:blip r:embed="rId2"/>
          <a:stretch>
            <a:fillRect/>
          </a:stretch>
        </p:blipFill>
        <p:spPr>
          <a:xfrm>
            <a:off x="3302758" y="1954902"/>
            <a:ext cx="5872670" cy="4537973"/>
          </a:xfrm>
          <a:ln>
            <a:solidFill>
              <a:schemeClr val="tx1"/>
            </a:solidFill>
          </a:ln>
        </p:spPr>
      </p:pic>
      <p:grpSp>
        <p:nvGrpSpPr>
          <p:cNvPr id="4" name="RRR">
            <a:extLst>
              <a:ext uri="{FF2B5EF4-FFF2-40B4-BE49-F238E27FC236}">
                <a16:creationId xmlns:a16="http://schemas.microsoft.com/office/drawing/2014/main" id="{7767E36D-64DB-3FAB-0882-C7406CE2D4EA}"/>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7" name="Logo">
              <a:extLst>
                <a:ext uri="{FF2B5EF4-FFF2-40B4-BE49-F238E27FC236}">
                  <a16:creationId xmlns:a16="http://schemas.microsoft.com/office/drawing/2014/main" id="{319B5441-CC78-7679-922B-991380EE0DF4}"/>
                </a:ext>
              </a:extLst>
            </p:cNvPr>
            <p:cNvPicPr>
              <a:picLocks noChangeAspect="1"/>
            </p:cNvPicPr>
            <p:nvPr/>
          </p:nvPicPr>
          <p:blipFill>
            <a:blip r:embed="rId3"/>
            <a:srcRect/>
            <a:stretch/>
          </p:blipFill>
          <p:spPr>
            <a:xfrm>
              <a:off x="10316269" y="313308"/>
              <a:ext cx="827981" cy="827981"/>
            </a:xfrm>
            <a:prstGeom prst="rect">
              <a:avLst/>
            </a:prstGeom>
          </p:spPr>
        </p:pic>
        <p:pic>
          <p:nvPicPr>
            <p:cNvPr id="8" name="Module" descr="Module 6.3.2.6 Recognize. Relax. Record.">
              <a:extLst>
                <a:ext uri="{FF2B5EF4-FFF2-40B4-BE49-F238E27FC236}">
                  <a16:creationId xmlns:a16="http://schemas.microsoft.com/office/drawing/2014/main" id="{6731581C-B413-2094-D23F-F4CA7AB870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78319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CF99E-5547-F903-37AC-A3CA9EFACF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CB9815-45DD-A58D-75D3-B545B1598AF3}"/>
              </a:ext>
              <a:ext uri="{C183D7F6-B498-43B3-948B-1728B52AA6E4}">
                <adec:decorative xmlns:adec="http://schemas.microsoft.com/office/drawing/2017/decorative" val="1"/>
              </a:ext>
            </a:extLst>
          </p:cNvPr>
          <p:cNvSpPr>
            <a:spLocks noGrp="1"/>
          </p:cNvSpPr>
          <p:nvPr>
            <p:ph type="title"/>
          </p:nvPr>
        </p:nvSpPr>
        <p:spPr/>
        <p:txBody>
          <a:bodyPr/>
          <a:lstStyle/>
          <a:p>
            <a:r>
              <a:rPr lang="en-US"/>
              <a:t>Expand and Explore</a:t>
            </a:r>
          </a:p>
        </p:txBody>
      </p:sp>
      <p:sp>
        <p:nvSpPr>
          <p:cNvPr id="4" name="Title 1">
            <a:extLst>
              <a:ext uri="{FF2B5EF4-FFF2-40B4-BE49-F238E27FC236}">
                <a16:creationId xmlns:a16="http://schemas.microsoft.com/office/drawing/2014/main" id="{B69A0935-711B-DC72-F009-768036402AC4}"/>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Let’s Chat 1</a:t>
            </a:r>
          </a:p>
        </p:txBody>
      </p:sp>
      <p:sp>
        <p:nvSpPr>
          <p:cNvPr id="3" name="Content">
            <a:extLst>
              <a:ext uri="{FF2B5EF4-FFF2-40B4-BE49-F238E27FC236}">
                <a16:creationId xmlns:a16="http://schemas.microsoft.com/office/drawing/2014/main" id="{818842CB-E253-7471-C772-AEC6DBBB0B9D}"/>
              </a:ext>
            </a:extLst>
          </p:cNvPr>
          <p:cNvSpPr>
            <a:spLocks noGrp="1"/>
          </p:cNvSpPr>
          <p:nvPr>
            <p:ph sz="half" idx="1"/>
          </p:nvPr>
        </p:nvSpPr>
        <p:spPr>
          <a:xfrm>
            <a:off x="838200" y="1825624"/>
            <a:ext cx="11113008" cy="1905128"/>
          </a:xfrm>
        </p:spPr>
        <p:txBody>
          <a:bodyPr>
            <a:normAutofit/>
          </a:body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3600" b="0" i="0" u="none" strike="noStrike" kern="1200" cap="none" spc="0" normalizeH="0" baseline="0" noProof="0">
                <a:ln>
                  <a:noFill/>
                </a:ln>
                <a:solidFill>
                  <a:prstClr val="black"/>
                </a:solidFill>
                <a:effectLst/>
                <a:uLnTx/>
                <a:uFillTx/>
                <a:latin typeface="Arial" panose="020B0604020202020204"/>
                <a:ea typeface="+mn-ea"/>
                <a:cs typeface="+mn-cs"/>
              </a:rPr>
              <a:t>Which Tier 2 interventions are offered in your setting?</a:t>
            </a:r>
          </a:p>
        </p:txBody>
      </p:sp>
      <p:pic>
        <p:nvPicPr>
          <p:cNvPr id="8" name="Picture 7">
            <a:extLst>
              <a:ext uri="{FF2B5EF4-FFF2-40B4-BE49-F238E27FC236}">
                <a16:creationId xmlns:a16="http://schemas.microsoft.com/office/drawing/2014/main" id="{ED5CD82B-5205-6F82-A91C-5984138F65D9}"/>
              </a:ext>
            </a:extLst>
          </p:cNvPr>
          <p:cNvPicPr>
            <a:picLocks noChangeAspect="1"/>
          </p:cNvPicPr>
          <p:nvPr/>
        </p:nvPicPr>
        <p:blipFill>
          <a:blip r:embed="rId2"/>
          <a:srcRect/>
          <a:stretch/>
        </p:blipFill>
        <p:spPr>
          <a:xfrm>
            <a:off x="3180595" y="2778188"/>
            <a:ext cx="2215464" cy="2867072"/>
          </a:xfrm>
          <a:prstGeom prst="rect">
            <a:avLst/>
          </a:prstGeom>
          <a:ln>
            <a:noFill/>
          </a:ln>
          <a:effectLst>
            <a:outerShdw blurRad="292100" dist="139700" dir="2700000" algn="tl" rotWithShape="0">
              <a:srgbClr val="333333">
                <a:alpha val="65000"/>
              </a:srgbClr>
            </a:outerShdw>
          </a:effectLst>
        </p:spPr>
      </p:pic>
      <p:pic>
        <p:nvPicPr>
          <p:cNvPr id="6" name="Content 1" descr="Recognize. Relax. Record. &#10;Secondary (Tier 2) Intervention Grid">
            <a:extLst>
              <a:ext uri="{FF2B5EF4-FFF2-40B4-BE49-F238E27FC236}">
                <a16:creationId xmlns:a16="http://schemas.microsoft.com/office/drawing/2014/main" id="{3FC3338A-798F-5699-9736-0BBC02DEC700}"/>
              </a:ext>
            </a:extLst>
          </p:cNvPr>
          <p:cNvPicPr>
            <a:picLocks noChangeAspect="1"/>
          </p:cNvPicPr>
          <p:nvPr/>
        </p:nvPicPr>
        <p:blipFill>
          <a:blip r:embed="rId3"/>
          <a:stretch>
            <a:fillRect/>
          </a:stretch>
        </p:blipFill>
        <p:spPr>
          <a:xfrm>
            <a:off x="5588083" y="2778188"/>
            <a:ext cx="3692846" cy="28535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02342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0AE42-A535-152C-A522-6364405148A0}"/>
              </a:ext>
            </a:extLst>
          </p:cNvPr>
          <p:cNvSpPr>
            <a:spLocks noGrp="1"/>
          </p:cNvSpPr>
          <p:nvPr>
            <p:ph type="title"/>
          </p:nvPr>
        </p:nvSpPr>
        <p:spPr/>
        <p:txBody>
          <a:bodyPr>
            <a:noAutofit/>
          </a:bodyPr>
          <a:lstStyle/>
          <a:p>
            <a:r>
              <a:rPr lang="en-US" sz="4800"/>
              <a:t>Recognize. Relax. Record.</a:t>
            </a:r>
          </a:p>
        </p:txBody>
      </p:sp>
      <p:grpSp>
        <p:nvGrpSpPr>
          <p:cNvPr id="3" name="RRR">
            <a:extLst>
              <a:ext uri="{FF2B5EF4-FFF2-40B4-BE49-F238E27FC236}">
                <a16:creationId xmlns:a16="http://schemas.microsoft.com/office/drawing/2014/main" id="{74D1033B-2B66-4D61-F991-C6331073A9FE}"/>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4" name="Logo">
              <a:extLst>
                <a:ext uri="{FF2B5EF4-FFF2-40B4-BE49-F238E27FC236}">
                  <a16:creationId xmlns:a16="http://schemas.microsoft.com/office/drawing/2014/main" id="{D59CBC3E-FC30-EA39-64A1-24B21FBB5C86}"/>
                </a:ext>
              </a:extLst>
            </p:cNvPr>
            <p:cNvPicPr>
              <a:picLocks noChangeAspect="1"/>
            </p:cNvPicPr>
            <p:nvPr/>
          </p:nvPicPr>
          <p:blipFill>
            <a:blip r:embed="rId2"/>
            <a:srcRect/>
            <a:stretch/>
          </p:blipFill>
          <p:spPr>
            <a:xfrm>
              <a:off x="10316269" y="313308"/>
              <a:ext cx="827981" cy="827981"/>
            </a:xfrm>
            <a:prstGeom prst="rect">
              <a:avLst/>
            </a:prstGeom>
          </p:spPr>
        </p:pic>
        <p:pic>
          <p:nvPicPr>
            <p:cNvPr id="5" name="Module" descr="Module 6.3.2.6 Recognize. Relax. Record.">
              <a:extLst>
                <a:ext uri="{FF2B5EF4-FFF2-40B4-BE49-F238E27FC236}">
                  <a16:creationId xmlns:a16="http://schemas.microsoft.com/office/drawing/2014/main" id="{A2D30EA1-1505-4CAC-A61C-8E7F2965B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76178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17C4915-03E1-B6EB-92CA-06F071C73F2C}"/>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Comprehensive, Integrated, Three-Tiered Model of Prevention 1</a:t>
            </a:r>
          </a:p>
        </p:txBody>
      </p:sp>
      <p:pic>
        <p:nvPicPr>
          <p:cNvPr id="3" name="Picture"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19E716E8-049E-E013-5D1F-FDFA1CD340FA}"/>
              </a:ext>
            </a:extLst>
          </p:cNvPr>
          <p:cNvPicPr>
            <a:picLocks noGrp="1" noRot="1" noChangeAspect="1" noMove="1" noResize="1" noEditPoints="1" noAdjustHandles="1" noChangeArrowheads="1" noChangeShapeType="1" noCrop="1"/>
          </p:cNvPicPr>
          <p:nvPr/>
        </p:nvPicPr>
        <p:blipFill>
          <a:blip r:embed="rId2"/>
          <a:stretch>
            <a:fillRect/>
          </a:stretch>
        </p:blipFill>
        <p:spPr>
          <a:xfrm>
            <a:off x="1542142" y="0"/>
            <a:ext cx="9107715" cy="6858000"/>
          </a:xfrm>
          <a:prstGeom prst="rect">
            <a:avLst/>
          </a:prstGeom>
        </p:spPr>
      </p:pic>
    </p:spTree>
    <p:extLst>
      <p:ext uri="{BB962C8B-B14F-4D97-AF65-F5344CB8AC3E}">
        <p14:creationId xmlns:p14="http://schemas.microsoft.com/office/powerpoint/2010/main" val="3304428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96B24B0C-29BA-7584-EEB1-81DF582EDA9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Four Types of Internalizing Challenges</a:t>
            </a:r>
          </a:p>
        </p:txBody>
      </p:sp>
      <p:pic>
        <p:nvPicPr>
          <p:cNvPr id="1026" name="Picture" descr="Infographic: Four Types of Internalizing Challenges: Whereas externalizing behaviors (e.g., aggression, hyperactivity) are often highly salient, internalizing behaviors are directed inward and therefore can be harder to detect. They are thought of as falling into one of four categories: Anxiety (negative thought patterns, excessive worries or fears, avoidance, restlessness, rapid breathing, sweating, trembling), Depression (loss of interest in activities, poor concentration, sadness, fatigue, irritability), Social withdrawal (extreme shyness, low level of social motivation, infrequent social initiation, isolation from peers) and Somatization (frequent complaints of illness or pain, excessive  physical health complaints).">
            <a:extLst>
              <a:ext uri="{FF2B5EF4-FFF2-40B4-BE49-F238E27FC236}">
                <a16:creationId xmlns:a16="http://schemas.microsoft.com/office/drawing/2014/main" id="{4CBF40DA-ECEB-C4BA-2061-5CE4A9802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6463" y="0"/>
            <a:ext cx="5299075"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RRR">
            <a:extLst>
              <a:ext uri="{FF2B5EF4-FFF2-40B4-BE49-F238E27FC236}">
                <a16:creationId xmlns:a16="http://schemas.microsoft.com/office/drawing/2014/main" id="{336B13C3-2543-D41F-2BEF-AD701EF3ADBB}"/>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3" name="Logo">
              <a:extLst>
                <a:ext uri="{FF2B5EF4-FFF2-40B4-BE49-F238E27FC236}">
                  <a16:creationId xmlns:a16="http://schemas.microsoft.com/office/drawing/2014/main" id="{620FADF7-A5DA-E0A5-A382-FFB9FC016074}"/>
                </a:ext>
              </a:extLst>
            </p:cNvPr>
            <p:cNvPicPr>
              <a:picLocks noChangeAspect="1"/>
            </p:cNvPicPr>
            <p:nvPr/>
          </p:nvPicPr>
          <p:blipFill>
            <a:blip r:embed="rId3"/>
            <a:srcRect/>
            <a:stretch/>
          </p:blipFill>
          <p:spPr>
            <a:xfrm>
              <a:off x="10316269" y="313308"/>
              <a:ext cx="827981" cy="827981"/>
            </a:xfrm>
            <a:prstGeom prst="rect">
              <a:avLst/>
            </a:prstGeom>
          </p:spPr>
        </p:pic>
        <p:pic>
          <p:nvPicPr>
            <p:cNvPr id="4" name="Module" descr="Module 6.3.2.6 Recognize. Relax. Record.">
              <a:extLst>
                <a:ext uri="{FF2B5EF4-FFF2-40B4-BE49-F238E27FC236}">
                  <a16:creationId xmlns:a16="http://schemas.microsoft.com/office/drawing/2014/main" id="{2F373094-7113-0D35-489C-9E471CC851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751901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17FA8-C5F9-3E47-8BD9-04AFA3A30674}"/>
              </a:ext>
            </a:extLst>
          </p:cNvPr>
          <p:cNvSpPr>
            <a:spLocks noGrp="1"/>
          </p:cNvSpPr>
          <p:nvPr>
            <p:ph type="title"/>
          </p:nvPr>
        </p:nvSpPr>
        <p:spPr/>
        <p:txBody>
          <a:bodyPr/>
          <a:lstStyle/>
          <a:p>
            <a:r>
              <a:rPr lang="en-US"/>
              <a:t>What is Recognize. Relax. Record.?</a:t>
            </a:r>
          </a:p>
        </p:txBody>
      </p:sp>
      <p:pic>
        <p:nvPicPr>
          <p:cNvPr id="8" name="RRR Logo">
            <a:extLst>
              <a:ext uri="{FF2B5EF4-FFF2-40B4-BE49-F238E27FC236}">
                <a16:creationId xmlns:a16="http://schemas.microsoft.com/office/drawing/2014/main" id="{0A48C8EA-21F9-7B47-BE23-B9D949B86CCC}"/>
              </a:ext>
              <a:ext uri="{C183D7F6-B498-43B3-948B-1728B52AA6E4}">
                <adec:decorative xmlns:adec="http://schemas.microsoft.com/office/drawing/2017/decorative" val="1"/>
              </a:ext>
            </a:extLst>
          </p:cNvPr>
          <p:cNvPicPr>
            <a:picLocks noGrp="1" noChangeAspect="1"/>
          </p:cNvPicPr>
          <p:nvPr>
            <p:ph sz="half" idx="1"/>
          </p:nvPr>
        </p:nvPicPr>
        <p:blipFill>
          <a:blip r:embed="rId4"/>
          <a:stretch>
            <a:fillRect/>
          </a:stretch>
        </p:blipFill>
        <p:spPr>
          <a:xfrm>
            <a:off x="1253331" y="1825625"/>
            <a:ext cx="4351338" cy="4351338"/>
          </a:xfrm>
          <a:prstGeom prst="rect">
            <a:avLst/>
          </a:prstGeom>
        </p:spPr>
      </p:pic>
      <p:sp>
        <p:nvSpPr>
          <p:cNvPr id="5" name="Content">
            <a:extLst>
              <a:ext uri="{FF2B5EF4-FFF2-40B4-BE49-F238E27FC236}">
                <a16:creationId xmlns:a16="http://schemas.microsoft.com/office/drawing/2014/main" id="{DB4FD34D-40C7-1948-9CE9-9AAD2C74ED59}"/>
              </a:ext>
            </a:extLst>
          </p:cNvPr>
          <p:cNvSpPr>
            <a:spLocks noGrp="1"/>
          </p:cNvSpPr>
          <p:nvPr>
            <p:ph sz="half" idx="2"/>
          </p:nvPr>
        </p:nvSpPr>
        <p:spPr/>
        <p:txBody>
          <a:bodyPr>
            <a:normAutofit fontScale="92500" lnSpcReduction="10000"/>
          </a:bodyPr>
          <a:lstStyle/>
          <a:p>
            <a:pPr marL="0" indent="0">
              <a:buNone/>
            </a:pPr>
            <a:r>
              <a:rPr lang="en-US"/>
              <a:t>An intervention package containing three components:</a:t>
            </a:r>
          </a:p>
          <a:p>
            <a:r>
              <a:rPr lang="en-US" b="1"/>
              <a:t>Recognize</a:t>
            </a:r>
          </a:p>
          <a:p>
            <a:pPr lvl="1"/>
            <a:r>
              <a:rPr lang="en-US"/>
              <a:t>identify thoughts and feelings related to being anxious</a:t>
            </a:r>
          </a:p>
          <a:p>
            <a:r>
              <a:rPr lang="en-US" b="1"/>
              <a:t>Relax</a:t>
            </a:r>
          </a:p>
          <a:p>
            <a:pPr lvl="1"/>
            <a:r>
              <a:rPr lang="en-US"/>
              <a:t>manage anxious thoughts and feelings using relaxation strategies</a:t>
            </a:r>
          </a:p>
          <a:p>
            <a:r>
              <a:rPr lang="en-US" b="1"/>
              <a:t>Record</a:t>
            </a:r>
          </a:p>
          <a:p>
            <a:pPr lvl="1"/>
            <a:r>
              <a:rPr lang="en-US"/>
              <a:t>self-monitor thoughts and feelings, use of relaxation strategies, and engagement (social or academic)</a:t>
            </a:r>
          </a:p>
        </p:txBody>
      </p:sp>
      <p:grpSp>
        <p:nvGrpSpPr>
          <p:cNvPr id="7" name="RRR">
            <a:extLst>
              <a:ext uri="{FF2B5EF4-FFF2-40B4-BE49-F238E27FC236}">
                <a16:creationId xmlns:a16="http://schemas.microsoft.com/office/drawing/2014/main" id="{B863A077-6FB9-A4C2-483A-1BBD84E3556A}"/>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8CE1DD1C-8509-5745-1C97-6F97A6117B0E}"/>
                </a:ext>
              </a:extLst>
            </p:cNvPr>
            <p:cNvPicPr>
              <a:picLocks noChangeAspect="1"/>
            </p:cNvPicPr>
            <p:nvPr/>
          </p:nvPicPr>
          <p:blipFill>
            <a:blip r:embed="rId5"/>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45CEE0F0-C3E6-28AB-E503-254079712E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935407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993A1-DF16-0641-8F7A-5180CBC42170}"/>
              </a:ext>
              <a:ext uri="{C183D7F6-B498-43B3-948B-1728B52AA6E4}">
                <adec:decorative xmlns:adec="http://schemas.microsoft.com/office/drawing/2017/decorative" val="1"/>
              </a:ext>
            </a:extLst>
          </p:cNvPr>
          <p:cNvSpPr>
            <a:spLocks noGrp="1"/>
          </p:cNvSpPr>
          <p:nvPr>
            <p:ph type="title"/>
          </p:nvPr>
        </p:nvSpPr>
        <p:spPr>
          <a:xfrm>
            <a:off x="838200" y="365125"/>
            <a:ext cx="9400185" cy="1325563"/>
          </a:xfrm>
        </p:spPr>
        <p:txBody>
          <a:bodyPr/>
          <a:lstStyle/>
          <a:p>
            <a:r>
              <a:rPr lang="en-US"/>
              <a:t>What does the supporting research for Recognize. Relax. Record. say?</a:t>
            </a:r>
          </a:p>
        </p:txBody>
      </p:sp>
      <p:sp>
        <p:nvSpPr>
          <p:cNvPr id="11" name="Title 1">
            <a:extLst>
              <a:ext uri="{FF2B5EF4-FFF2-40B4-BE49-F238E27FC236}">
                <a16:creationId xmlns:a16="http://schemas.microsoft.com/office/drawing/2014/main" id="{7E9FD6D9-12A9-6480-13D1-F9F07FB2F8B3}"/>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What Does the Supporting Research for Recognize. Relax. Record. Say? 1</a:t>
            </a:r>
          </a:p>
        </p:txBody>
      </p:sp>
      <p:sp>
        <p:nvSpPr>
          <p:cNvPr id="3" name="Content">
            <a:extLst>
              <a:ext uri="{FF2B5EF4-FFF2-40B4-BE49-F238E27FC236}">
                <a16:creationId xmlns:a16="http://schemas.microsoft.com/office/drawing/2014/main" id="{402E630D-9228-A947-BC9A-20EEB26DD2DF}"/>
              </a:ext>
            </a:extLst>
          </p:cNvPr>
          <p:cNvSpPr>
            <a:spLocks noGrp="1"/>
          </p:cNvSpPr>
          <p:nvPr>
            <p:ph idx="1"/>
          </p:nvPr>
        </p:nvSpPr>
        <p:spPr>
          <a:xfrm>
            <a:off x="838200" y="1825625"/>
            <a:ext cx="5632269" cy="4226832"/>
          </a:xfrm>
        </p:spPr>
        <p:txBody>
          <a:bodyPr>
            <a:normAutofit/>
          </a:bodyPr>
          <a:lstStyle/>
          <a:p>
            <a:pPr marL="0" indent="0">
              <a:buNone/>
            </a:pPr>
            <a:r>
              <a:rPr lang="en-US" b="1"/>
              <a:t>Recognize.</a:t>
            </a:r>
          </a:p>
          <a:p>
            <a:r>
              <a:rPr lang="en-US"/>
              <a:t>Social-emotional competencies, such as self-awareness and self-management, are related to important long-range outcomes</a:t>
            </a:r>
          </a:p>
          <a:p>
            <a:pPr lvl="1"/>
            <a:r>
              <a:rPr lang="en-US"/>
              <a:t>high school graduation</a:t>
            </a:r>
          </a:p>
          <a:p>
            <a:pPr lvl="1"/>
            <a:r>
              <a:rPr lang="en-US"/>
              <a:t>college degree completion</a:t>
            </a:r>
          </a:p>
          <a:p>
            <a:pPr lvl="1"/>
            <a:r>
              <a:rPr lang="en-US"/>
              <a:t>obtaining employment</a:t>
            </a:r>
          </a:p>
          <a:p>
            <a:pPr marL="914400" lvl="2" indent="0" algn="r">
              <a:buNone/>
            </a:pPr>
            <a:r>
              <a:rPr lang="en-US" err="1"/>
              <a:t>Durlak</a:t>
            </a:r>
            <a:r>
              <a:rPr lang="en-US"/>
              <a:t> et al., 2011</a:t>
            </a:r>
          </a:p>
        </p:txBody>
      </p:sp>
      <p:graphicFrame>
        <p:nvGraphicFramePr>
          <p:cNvPr id="14" name="Diagram" descr="Diagram with a circle in the middle that says social-emotional competencies as well as 5 connecting circles surrounding the middle circle that say self-awareness, self-management, responsible decision-making, relationship skills, and social awareness.">
            <a:extLst>
              <a:ext uri="{FF2B5EF4-FFF2-40B4-BE49-F238E27FC236}">
                <a16:creationId xmlns:a16="http://schemas.microsoft.com/office/drawing/2014/main" id="{759FE544-376D-49AB-8CBD-6603B9B82AB0}"/>
              </a:ext>
            </a:extLst>
          </p:cNvPr>
          <p:cNvGraphicFramePr/>
          <p:nvPr>
            <p:extLst>
              <p:ext uri="{D42A27DB-BD31-4B8C-83A1-F6EECF244321}">
                <p14:modId xmlns:p14="http://schemas.microsoft.com/office/powerpoint/2010/main" val="2841752649"/>
              </p:ext>
            </p:extLst>
          </p:nvPr>
        </p:nvGraphicFramePr>
        <p:xfrm>
          <a:off x="7028050" y="1313198"/>
          <a:ext cx="4403634"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a:extLst>
              <a:ext uri="{FF2B5EF4-FFF2-40B4-BE49-F238E27FC236}">
                <a16:creationId xmlns:a16="http://schemas.microsoft.com/office/drawing/2014/main" id="{906CEA04-15EE-4672-8771-A10B3E5AC73A}"/>
              </a:ext>
            </a:extLst>
          </p:cNvPr>
          <p:cNvSpPr txBox="1"/>
          <p:nvPr/>
        </p:nvSpPr>
        <p:spPr>
          <a:xfrm>
            <a:off x="7653202" y="6354375"/>
            <a:ext cx="2959462" cy="276999"/>
          </a:xfrm>
          <a:prstGeom prst="rect">
            <a:avLst/>
          </a:prstGeom>
          <a:noFill/>
        </p:spPr>
        <p:txBody>
          <a:bodyPr wrap="square" rtlCol="0">
            <a:spAutoFit/>
          </a:bodyPr>
          <a:lstStyle/>
          <a:p>
            <a:pPr algn="ctr"/>
            <a:r>
              <a:rPr lang="en-US" sz="1200"/>
              <a:t>Adapted from CASEL Framework (2020)</a:t>
            </a:r>
          </a:p>
        </p:txBody>
      </p:sp>
      <p:grpSp>
        <p:nvGrpSpPr>
          <p:cNvPr id="4" name="RRR">
            <a:extLst>
              <a:ext uri="{FF2B5EF4-FFF2-40B4-BE49-F238E27FC236}">
                <a16:creationId xmlns:a16="http://schemas.microsoft.com/office/drawing/2014/main" id="{B3058DBC-E8A7-6C15-4272-48139F54F2FD}"/>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6" name="Logo">
              <a:extLst>
                <a:ext uri="{FF2B5EF4-FFF2-40B4-BE49-F238E27FC236}">
                  <a16:creationId xmlns:a16="http://schemas.microsoft.com/office/drawing/2014/main" id="{4784A90E-0F2B-10C0-03C0-D5DDA9BF7BF4}"/>
                </a:ext>
              </a:extLst>
            </p:cNvPr>
            <p:cNvPicPr>
              <a:picLocks noChangeAspect="1"/>
            </p:cNvPicPr>
            <p:nvPr/>
          </p:nvPicPr>
          <p:blipFill>
            <a:blip r:embed="rId9"/>
            <a:srcRect/>
            <a:stretch/>
          </p:blipFill>
          <p:spPr>
            <a:xfrm>
              <a:off x="10316269" y="313308"/>
              <a:ext cx="827981" cy="827981"/>
            </a:xfrm>
            <a:prstGeom prst="rect">
              <a:avLst/>
            </a:prstGeom>
          </p:spPr>
        </p:pic>
        <p:pic>
          <p:nvPicPr>
            <p:cNvPr id="7" name="Module" descr="Module 6.3.2.6 Recognize. Relax. Record.">
              <a:extLst>
                <a:ext uri="{FF2B5EF4-FFF2-40B4-BE49-F238E27FC236}">
                  <a16:creationId xmlns:a16="http://schemas.microsoft.com/office/drawing/2014/main" id="{3CB7364D-8E9E-8801-4F8F-E3B3DBCDDD3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40647339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993A1-DF16-0641-8F7A-5180CBC42170}"/>
              </a:ext>
              <a:ext uri="{C183D7F6-B498-43B3-948B-1728B52AA6E4}">
                <adec:decorative xmlns:adec="http://schemas.microsoft.com/office/drawing/2017/decorative" val="1"/>
              </a:ext>
            </a:extLst>
          </p:cNvPr>
          <p:cNvSpPr>
            <a:spLocks noGrp="1"/>
          </p:cNvSpPr>
          <p:nvPr>
            <p:ph type="title"/>
          </p:nvPr>
        </p:nvSpPr>
        <p:spPr>
          <a:xfrm>
            <a:off x="838200" y="365125"/>
            <a:ext cx="9315450" cy="1325563"/>
          </a:xfrm>
        </p:spPr>
        <p:txBody>
          <a:bodyPr/>
          <a:lstStyle/>
          <a:p>
            <a:r>
              <a:rPr lang="en-US"/>
              <a:t>What does the supporting research for Recognize. Relax. Record. say?</a:t>
            </a:r>
          </a:p>
        </p:txBody>
      </p:sp>
      <p:sp>
        <p:nvSpPr>
          <p:cNvPr id="34" name="Title 1">
            <a:extLst>
              <a:ext uri="{FF2B5EF4-FFF2-40B4-BE49-F238E27FC236}">
                <a16:creationId xmlns:a16="http://schemas.microsoft.com/office/drawing/2014/main" id="{129E1EB0-2C42-842A-91DF-3B82276C45D7}"/>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What Does the Supporting Research for Recognize. Relax. Record. Say? 2</a:t>
            </a:r>
          </a:p>
        </p:txBody>
      </p:sp>
      <p:sp>
        <p:nvSpPr>
          <p:cNvPr id="3" name="Content">
            <a:extLst>
              <a:ext uri="{FF2B5EF4-FFF2-40B4-BE49-F238E27FC236}">
                <a16:creationId xmlns:a16="http://schemas.microsoft.com/office/drawing/2014/main" id="{402E630D-9228-A947-BC9A-20EEB26DD2DF}"/>
              </a:ext>
            </a:extLst>
          </p:cNvPr>
          <p:cNvSpPr>
            <a:spLocks noGrp="1"/>
          </p:cNvSpPr>
          <p:nvPr>
            <p:ph idx="1"/>
          </p:nvPr>
        </p:nvSpPr>
        <p:spPr/>
        <p:txBody>
          <a:bodyPr>
            <a:normAutofit/>
          </a:bodyPr>
          <a:lstStyle/>
          <a:p>
            <a:pPr marL="0" indent="0">
              <a:buNone/>
            </a:pPr>
            <a:r>
              <a:rPr lang="en-US" b="1"/>
              <a:t>Relax.</a:t>
            </a:r>
          </a:p>
          <a:p>
            <a:r>
              <a:rPr lang="en-US"/>
              <a:t>Relaxation training is commonly used in research-based cognitive behavioral interventions for children with anxiety</a:t>
            </a:r>
          </a:p>
          <a:p>
            <a:pPr marL="914400" lvl="2" indent="0" algn="r">
              <a:buNone/>
            </a:pPr>
            <a:r>
              <a:rPr lang="en-US" err="1"/>
              <a:t>Chorpita</a:t>
            </a:r>
            <a:r>
              <a:rPr lang="en-US"/>
              <a:t> &amp; Daleiden, 2009</a:t>
            </a:r>
          </a:p>
          <a:p>
            <a:pPr lvl="2"/>
            <a:endParaRPr lang="en-US"/>
          </a:p>
        </p:txBody>
      </p:sp>
      <p:grpSp>
        <p:nvGrpSpPr>
          <p:cNvPr id="10" name="RRR">
            <a:extLst>
              <a:ext uri="{FF2B5EF4-FFF2-40B4-BE49-F238E27FC236}">
                <a16:creationId xmlns:a16="http://schemas.microsoft.com/office/drawing/2014/main" id="{D2845BCF-1C78-8D4A-9995-50D529FC9B70}"/>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2" name="Logo">
              <a:extLst>
                <a:ext uri="{FF2B5EF4-FFF2-40B4-BE49-F238E27FC236}">
                  <a16:creationId xmlns:a16="http://schemas.microsoft.com/office/drawing/2014/main" id="{EB72AAB9-D67D-927D-CC17-2B45C98AB74F}"/>
                </a:ext>
              </a:extLst>
            </p:cNvPr>
            <p:cNvPicPr>
              <a:picLocks noChangeAspect="1"/>
            </p:cNvPicPr>
            <p:nvPr/>
          </p:nvPicPr>
          <p:blipFill>
            <a:blip r:embed="rId4"/>
            <a:srcRect/>
            <a:stretch/>
          </p:blipFill>
          <p:spPr>
            <a:xfrm>
              <a:off x="10316269" y="313308"/>
              <a:ext cx="827981" cy="827981"/>
            </a:xfrm>
            <a:prstGeom prst="rect">
              <a:avLst/>
            </a:prstGeom>
          </p:spPr>
        </p:pic>
        <p:pic>
          <p:nvPicPr>
            <p:cNvPr id="14" name="Module" descr="Module 6.3.2.6 Recognize. Relax. Record.">
              <a:extLst>
                <a:ext uri="{FF2B5EF4-FFF2-40B4-BE49-F238E27FC236}">
                  <a16:creationId xmlns:a16="http://schemas.microsoft.com/office/drawing/2014/main" id="{7A73A7F5-0833-133F-78F2-296C2A85C0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Picture" descr="Images of the 4 relax strategies, which includes breathing techniques, guided imagery, progressive muscle relaxation, and self-talk.">
            <a:extLst>
              <a:ext uri="{FF2B5EF4-FFF2-40B4-BE49-F238E27FC236}">
                <a16:creationId xmlns:a16="http://schemas.microsoft.com/office/drawing/2014/main" id="{3CC0C5FC-E4F6-2EDC-60A3-0BFC14B25230}"/>
              </a:ext>
            </a:extLst>
          </p:cNvPr>
          <p:cNvPicPr>
            <a:picLocks noChangeAspect="1"/>
          </p:cNvPicPr>
          <p:nvPr/>
        </p:nvPicPr>
        <p:blipFill>
          <a:blip r:embed="rId6"/>
          <a:stretch>
            <a:fillRect/>
          </a:stretch>
        </p:blipFill>
        <p:spPr>
          <a:xfrm>
            <a:off x="838200" y="4001294"/>
            <a:ext cx="10047079" cy="2389839"/>
          </a:xfrm>
          <a:prstGeom prst="rect">
            <a:avLst/>
          </a:prstGeom>
        </p:spPr>
      </p:pic>
    </p:spTree>
    <p:custDataLst>
      <p:tags r:id="rId1"/>
    </p:custDataLst>
    <p:extLst>
      <p:ext uri="{BB962C8B-B14F-4D97-AF65-F5344CB8AC3E}">
        <p14:creationId xmlns:p14="http://schemas.microsoft.com/office/powerpoint/2010/main" val="3630628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993A1-DF16-0641-8F7A-5180CBC42170}"/>
              </a:ext>
              <a:ext uri="{C183D7F6-B498-43B3-948B-1728B52AA6E4}">
                <adec:decorative xmlns:adec="http://schemas.microsoft.com/office/drawing/2017/decorative" val="1"/>
              </a:ext>
            </a:extLst>
          </p:cNvPr>
          <p:cNvSpPr>
            <a:spLocks noGrp="1"/>
          </p:cNvSpPr>
          <p:nvPr>
            <p:ph type="title"/>
          </p:nvPr>
        </p:nvSpPr>
        <p:spPr>
          <a:xfrm>
            <a:off x="838200" y="365125"/>
            <a:ext cx="9525000" cy="1325563"/>
          </a:xfrm>
        </p:spPr>
        <p:txBody>
          <a:bodyPr/>
          <a:lstStyle/>
          <a:p>
            <a:r>
              <a:rPr lang="en-US"/>
              <a:t>What does the supporting research for Recognize. Relax. Record. say?</a:t>
            </a:r>
          </a:p>
        </p:txBody>
      </p:sp>
      <p:sp>
        <p:nvSpPr>
          <p:cNvPr id="10" name="Title 1">
            <a:extLst>
              <a:ext uri="{FF2B5EF4-FFF2-40B4-BE49-F238E27FC236}">
                <a16:creationId xmlns:a16="http://schemas.microsoft.com/office/drawing/2014/main" id="{9268BAAB-69BC-699B-C6CF-CA8F1F8BDF8B}"/>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What Does the Supporting Research for Recognize. Relax. Record. Say? 3</a:t>
            </a:r>
          </a:p>
        </p:txBody>
      </p:sp>
      <p:sp>
        <p:nvSpPr>
          <p:cNvPr id="3" name="Content 1">
            <a:extLst>
              <a:ext uri="{FF2B5EF4-FFF2-40B4-BE49-F238E27FC236}">
                <a16:creationId xmlns:a16="http://schemas.microsoft.com/office/drawing/2014/main" id="{402E630D-9228-A947-BC9A-20EEB26DD2DF}"/>
              </a:ext>
            </a:extLst>
          </p:cNvPr>
          <p:cNvSpPr>
            <a:spLocks noGrp="1"/>
          </p:cNvSpPr>
          <p:nvPr>
            <p:ph idx="1"/>
          </p:nvPr>
        </p:nvSpPr>
        <p:spPr>
          <a:xfrm>
            <a:off x="838201" y="1825625"/>
            <a:ext cx="8791574" cy="4394200"/>
          </a:xfrm>
        </p:spPr>
        <p:txBody>
          <a:bodyPr>
            <a:noAutofit/>
          </a:bodyPr>
          <a:lstStyle/>
          <a:p>
            <a:pPr marL="0" indent="0">
              <a:buNone/>
            </a:pPr>
            <a:r>
              <a:rPr lang="en-US" b="1"/>
              <a:t>Record</a:t>
            </a:r>
          </a:p>
          <a:p>
            <a:r>
              <a:rPr lang="en-US" sz="2400"/>
              <a:t>Self-management interventions effective for </a:t>
            </a:r>
          </a:p>
          <a:p>
            <a:pPr lvl="1"/>
            <a:r>
              <a:rPr lang="en-US" sz="2000"/>
              <a:t>behavioral and social outcomes </a:t>
            </a:r>
          </a:p>
          <a:p>
            <a:pPr lvl="1"/>
            <a:r>
              <a:rPr lang="en-US" sz="2000"/>
              <a:t>reading, math, and other content areas at elementary</a:t>
            </a:r>
          </a:p>
          <a:p>
            <a:pPr marL="914400" lvl="2" indent="0" algn="r">
              <a:buNone/>
            </a:pPr>
            <a:r>
              <a:rPr lang="en-US" sz="1800" err="1"/>
              <a:t>Levendoski</a:t>
            </a:r>
            <a:r>
              <a:rPr lang="en-US" sz="1800"/>
              <a:t> &amp; Cartledge, 2000</a:t>
            </a:r>
          </a:p>
          <a:p>
            <a:pPr lvl="1"/>
            <a:r>
              <a:rPr lang="en-US" sz="2000"/>
              <a:t>productivity, engagement, and academic performance at middle and high school</a:t>
            </a:r>
          </a:p>
          <a:p>
            <a:pPr marL="914400" lvl="2" indent="0" algn="r">
              <a:buNone/>
            </a:pPr>
            <a:r>
              <a:rPr lang="en-US" sz="1800"/>
              <a:t>Carr &amp; </a:t>
            </a:r>
            <a:r>
              <a:rPr lang="en-US" sz="1800" err="1"/>
              <a:t>Punzo</a:t>
            </a:r>
            <a:r>
              <a:rPr lang="en-US" sz="1800"/>
              <a:t>, 1993</a:t>
            </a:r>
          </a:p>
          <a:p>
            <a:pPr lvl="1"/>
            <a:r>
              <a:rPr lang="en-US" sz="2000"/>
              <a:t>students with emotional and behavioral disorders</a:t>
            </a:r>
          </a:p>
          <a:p>
            <a:pPr lvl="1"/>
            <a:r>
              <a:rPr lang="en-US" sz="2000"/>
              <a:t>students educated in general and special education classrooms</a:t>
            </a:r>
          </a:p>
          <a:p>
            <a:pPr marL="2174875" lvl="2" indent="0" algn="r">
              <a:buNone/>
            </a:pPr>
            <a:r>
              <a:rPr lang="en-US" sz="1800"/>
              <a:t>A.M. Briesch &amp; Briesch, 2016; Briesch &amp; Chafouleas, 2009; Mooney et al., 2005</a:t>
            </a:r>
          </a:p>
        </p:txBody>
      </p:sp>
      <p:grpSp>
        <p:nvGrpSpPr>
          <p:cNvPr id="5" name="RRR">
            <a:extLst>
              <a:ext uri="{FF2B5EF4-FFF2-40B4-BE49-F238E27FC236}">
                <a16:creationId xmlns:a16="http://schemas.microsoft.com/office/drawing/2014/main" id="{14A8E27D-99F6-C116-7832-B77AFDDBD3E2}"/>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75884B54-4C82-9C7D-507A-1895537019E7}"/>
                </a:ext>
              </a:extLst>
            </p:cNvPr>
            <p:cNvPicPr>
              <a:picLocks noChangeAspect="1"/>
            </p:cNvPicPr>
            <p:nvPr/>
          </p:nvPicPr>
          <p:blipFill>
            <a:blip r:embed="rId4"/>
            <a:srcRect/>
            <a:stretch/>
          </p:blipFill>
          <p:spPr>
            <a:xfrm>
              <a:off x="10316269" y="313308"/>
              <a:ext cx="827981" cy="827981"/>
            </a:xfrm>
            <a:prstGeom prst="rect">
              <a:avLst/>
            </a:prstGeom>
          </p:spPr>
        </p:pic>
        <p:pic>
          <p:nvPicPr>
            <p:cNvPr id="9" name="Module" descr="Module 6.3.2.6 Recognize. Relax. Record.">
              <a:extLst>
                <a:ext uri="{FF2B5EF4-FFF2-40B4-BE49-F238E27FC236}">
                  <a16:creationId xmlns:a16="http://schemas.microsoft.com/office/drawing/2014/main" id="{28C8E41C-34CF-99A1-44F0-F72FD56E75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2941994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9276972E-D63D-86D7-2629-5A57BA6AEBF3}"/>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Project ENGAGE</a:t>
            </a:r>
          </a:p>
        </p:txBody>
      </p:sp>
      <p:pic>
        <p:nvPicPr>
          <p:cNvPr id="9" name="Picture" descr="Infographic: Timeline of Project ENGAGE. Year 1: 1 elementary school, 2 teachers, single-case designs, study 1 and study 2. Year 2: 1 elementary school, 6 teachers, multiple baseline design. Year 3: 13 elementary schools, 96 teachers randomly assigned to 2 groups. Year 4: Analyze, Finalize, Share.">
            <a:extLst>
              <a:ext uri="{FF2B5EF4-FFF2-40B4-BE49-F238E27FC236}">
                <a16:creationId xmlns:a16="http://schemas.microsoft.com/office/drawing/2014/main" id="{53F73976-D2D6-DBD1-7A5D-D1C71123D518}"/>
              </a:ext>
            </a:extLst>
          </p:cNvPr>
          <p:cNvPicPr>
            <a:picLocks noChangeAspect="1"/>
          </p:cNvPicPr>
          <p:nvPr/>
        </p:nvPicPr>
        <p:blipFill>
          <a:blip r:embed="rId3"/>
          <a:stretch>
            <a:fillRect/>
          </a:stretch>
        </p:blipFill>
        <p:spPr>
          <a:xfrm>
            <a:off x="51390" y="50800"/>
            <a:ext cx="12089220" cy="6756400"/>
          </a:xfrm>
          <a:prstGeom prst="rect">
            <a:avLst/>
          </a:prstGeom>
        </p:spPr>
      </p:pic>
      <p:sp>
        <p:nvSpPr>
          <p:cNvPr id="2" name="Rectangle">
            <a:extLst>
              <a:ext uri="{FF2B5EF4-FFF2-40B4-BE49-F238E27FC236}">
                <a16:creationId xmlns:a16="http://schemas.microsoft.com/office/drawing/2014/main" id="{49A61E27-793A-1CC4-1E62-54B9081E9BB1}"/>
              </a:ext>
            </a:extLst>
          </p:cNvPr>
          <p:cNvSpPr/>
          <p:nvPr/>
        </p:nvSpPr>
        <p:spPr>
          <a:xfrm>
            <a:off x="5640308" y="4861711"/>
            <a:ext cx="3938257" cy="169299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 special thank you to teachers who participated! It was gift to learn from and with you!!!</a:t>
            </a:r>
          </a:p>
        </p:txBody>
      </p:sp>
    </p:spTree>
    <p:extLst>
      <p:ext uri="{BB962C8B-B14F-4D97-AF65-F5344CB8AC3E}">
        <p14:creationId xmlns:p14="http://schemas.microsoft.com/office/powerpoint/2010/main" val="38561896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EB749-F9E9-875C-E2B9-2148CAE829B0}"/>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0F6FF2F6-3DCE-7D05-D8A6-DD00329607C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RRR Instruction Lesson Sequence</a:t>
            </a:r>
          </a:p>
        </p:txBody>
      </p:sp>
      <p:pic>
        <p:nvPicPr>
          <p:cNvPr id="4" name="Picture" descr="RRR Instruction Lesson Sequence diagram: Starts with Baseline. Next on timeline is Recognize, 3 lessons. Teach students to recognize anxious thoughts and feelings. Next on timeline is students begin using the Feelings Recording Card after each lesson. Next on timeline is Relax, 8 lessons. Teach students up to four relaxation strategies. Next on timeline is Home-school collaboration: Relax Strategy Step cards and Family Strategy notes (1 per strategy). Next on timeline is Record, 2 lessons. Teach students how to use self-monitoring strategy. Next on timeline is begin self-monitoring (RRR in-class). Next on timeline is RRR Ready-Go! 1 lesson. Check-in to see how self-monitoring is going. Last on timeline is RRR in-Class. Additional information says + 1 optional review lesson. Underneath the timeline is text that says 15 lessons (including 1 optional review) | 20-30 minutes per lesson.">
            <a:extLst>
              <a:ext uri="{FF2B5EF4-FFF2-40B4-BE49-F238E27FC236}">
                <a16:creationId xmlns:a16="http://schemas.microsoft.com/office/drawing/2014/main" id="{D89ABD7B-2384-FBC5-7E3E-169ABC82569B}"/>
              </a:ext>
            </a:extLst>
          </p:cNvPr>
          <p:cNvPicPr/>
          <p:nvPr/>
        </p:nvPicPr>
        <p:blipFill>
          <a:blip r:embed="rId2" cstate="screen">
            <a:extLst>
              <a:ext uri="{28A0092B-C50C-407E-A947-70E740481C1C}">
                <a14:useLocalDpi xmlns:a14="http://schemas.microsoft.com/office/drawing/2010/main"/>
              </a:ext>
            </a:extLst>
          </a:blip>
          <a:stretch>
            <a:fillRect/>
          </a:stretch>
        </p:blipFill>
        <p:spPr>
          <a:xfrm>
            <a:off x="895927" y="647339"/>
            <a:ext cx="10400145" cy="5563322"/>
          </a:xfrm>
          <a:prstGeom prst="rect">
            <a:avLst/>
          </a:prstGeom>
          <a:ln>
            <a:noFill/>
          </a:ln>
          <a:effectLst>
            <a:outerShdw blurRad="292100" dist="139700" dir="2700000" algn="tl" rotWithShape="0">
              <a:srgbClr val="333333">
                <a:alpha val="65000"/>
              </a:srgbClr>
            </a:outerShdw>
          </a:effectLst>
        </p:spPr>
      </p:pic>
      <p:sp>
        <p:nvSpPr>
          <p:cNvPr id="2" name="Rectangle">
            <a:extLst>
              <a:ext uri="{FF2B5EF4-FFF2-40B4-BE49-F238E27FC236}">
                <a16:creationId xmlns:a16="http://schemas.microsoft.com/office/drawing/2014/main" id="{EF49A92D-0465-9785-09DA-D145C9E17814}"/>
              </a:ext>
              <a:ext uri="{C183D7F6-B498-43B3-948B-1728B52AA6E4}">
                <adec:decorative xmlns:adec="http://schemas.microsoft.com/office/drawing/2017/decorative" val="1"/>
              </a:ext>
            </a:extLst>
          </p:cNvPr>
          <p:cNvSpPr/>
          <p:nvPr/>
        </p:nvSpPr>
        <p:spPr>
          <a:xfrm>
            <a:off x="1136073" y="2334491"/>
            <a:ext cx="785091" cy="2283691"/>
          </a:xfrm>
          <a:prstGeom prst="rect">
            <a:avLst/>
          </a:prstGeom>
          <a:noFill/>
          <a:ln w="38100">
            <a:solidFill>
              <a:srgbClr val="FF000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61890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Baseline</a:t>
            </a:r>
          </a:p>
        </p:txBody>
      </p:sp>
      <p:sp>
        <p:nvSpPr>
          <p:cNvPr id="3" name="Content 1">
            <a:extLst>
              <a:ext uri="{FF2B5EF4-FFF2-40B4-BE49-F238E27FC236}">
                <a16:creationId xmlns:a16="http://schemas.microsoft.com/office/drawing/2014/main" id="{A1B0D031-23EB-262A-A152-87FB2C3ED175}"/>
              </a:ext>
            </a:extLst>
          </p:cNvPr>
          <p:cNvSpPr>
            <a:spLocks noGrp="1"/>
          </p:cNvSpPr>
          <p:nvPr>
            <p:ph idx="1"/>
          </p:nvPr>
        </p:nvSpPr>
        <p:spPr>
          <a:xfrm>
            <a:off x="838200" y="1825625"/>
            <a:ext cx="10701130" cy="4351338"/>
          </a:xfrm>
        </p:spPr>
        <p:txBody>
          <a:bodyPr/>
          <a:lstStyle/>
          <a:p>
            <a:r>
              <a:rPr lang="en-US"/>
              <a:t>This is the time (approximately two weeks) </a:t>
            </a:r>
            <a:r>
              <a:rPr lang="en-US" b="1" u="sng"/>
              <a:t>before</a:t>
            </a:r>
            <a:r>
              <a:rPr lang="en-US"/>
              <a:t> beginning RRR instruction</a:t>
            </a:r>
          </a:p>
          <a:p>
            <a:pPr lvl="1"/>
            <a:r>
              <a:rPr lang="en-US"/>
              <a:t>Nothing else changes!</a:t>
            </a:r>
          </a:p>
          <a:p>
            <a:pPr lvl="1"/>
            <a:r>
              <a:rPr lang="en-US"/>
              <a:t>This allows for a comparison pre- &amp; post-intervention</a:t>
            </a:r>
          </a:p>
          <a:p>
            <a:r>
              <a:rPr lang="en-US"/>
              <a:t>Direct Behavior Rating (DBR)</a:t>
            </a:r>
          </a:p>
          <a:p>
            <a:r>
              <a:rPr lang="en-US"/>
              <a:t>Goal is to collect ~6-8 data points</a:t>
            </a:r>
          </a:p>
        </p:txBody>
      </p:sp>
      <p:pic>
        <p:nvPicPr>
          <p:cNvPr id="8" name="Picture">
            <a:extLst>
              <a:ext uri="{FF2B5EF4-FFF2-40B4-BE49-F238E27FC236}">
                <a16:creationId xmlns:a16="http://schemas.microsoft.com/office/drawing/2014/main" id="{BDDECEC0-F6BD-A7CF-13C5-D84BE83507EC}"/>
              </a:ext>
              <a:ext uri="{C183D7F6-B498-43B3-948B-1728B52AA6E4}">
                <adec:decorative xmlns:adec="http://schemas.microsoft.com/office/drawing/2017/decorative" val="1"/>
              </a:ext>
            </a:extLst>
          </p:cNvPr>
          <p:cNvPicPr/>
          <p:nvPr/>
        </p:nvPicPr>
        <p:blipFill>
          <a:blip r:embed="rId3" cstate="screen">
            <a:extLst>
              <a:ext uri="{28A0092B-C50C-407E-A947-70E740481C1C}">
                <a14:useLocalDpi xmlns:a14="http://schemas.microsoft.com/office/drawing/2010/main"/>
              </a:ext>
            </a:extLst>
          </a:blip>
          <a:stretch>
            <a:fillRect/>
          </a:stretch>
        </p:blipFill>
        <p:spPr>
          <a:xfrm>
            <a:off x="6788541" y="3946546"/>
            <a:ext cx="5129969" cy="2546329"/>
          </a:xfrm>
          <a:prstGeom prst="rect">
            <a:avLst/>
          </a:prstGeom>
          <a:ln>
            <a:noFill/>
          </a:ln>
          <a:effectLst>
            <a:outerShdw blurRad="292100" dist="139700" dir="2700000" algn="tl" rotWithShape="0">
              <a:srgbClr val="333333">
                <a:alpha val="65000"/>
              </a:srgbClr>
            </a:outerShdw>
          </a:effectLst>
        </p:spPr>
      </p:pic>
      <p:sp>
        <p:nvSpPr>
          <p:cNvPr id="9" name="Rectangle">
            <a:extLst>
              <a:ext uri="{FF2B5EF4-FFF2-40B4-BE49-F238E27FC236}">
                <a16:creationId xmlns:a16="http://schemas.microsoft.com/office/drawing/2014/main" id="{8807F154-D218-1510-186A-9D8C1A4893D2}"/>
              </a:ext>
              <a:ext uri="{C183D7F6-B498-43B3-948B-1728B52AA6E4}">
                <adec:decorative xmlns:adec="http://schemas.microsoft.com/office/drawing/2017/decorative" val="1"/>
              </a:ext>
            </a:extLst>
          </p:cNvPr>
          <p:cNvSpPr/>
          <p:nvPr/>
        </p:nvSpPr>
        <p:spPr>
          <a:xfrm>
            <a:off x="6946392" y="4767053"/>
            <a:ext cx="323246" cy="1045244"/>
          </a:xfrm>
          <a:prstGeom prst="rect">
            <a:avLst/>
          </a:prstGeom>
          <a:noFill/>
          <a:ln w="38100">
            <a:solidFill>
              <a:srgbClr val="FF000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grpSp>
        <p:nvGrpSpPr>
          <p:cNvPr id="5" name="RRR">
            <a:extLst>
              <a:ext uri="{FF2B5EF4-FFF2-40B4-BE49-F238E27FC236}">
                <a16:creationId xmlns:a16="http://schemas.microsoft.com/office/drawing/2014/main" id="{30978AE0-A58D-8309-ABD1-11ED0AD0A8ED}"/>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0" name="Logo">
              <a:extLst>
                <a:ext uri="{FF2B5EF4-FFF2-40B4-BE49-F238E27FC236}">
                  <a16:creationId xmlns:a16="http://schemas.microsoft.com/office/drawing/2014/main" id="{CF78DE9B-1B15-961B-F168-F1245249BB79}"/>
                </a:ext>
              </a:extLst>
            </p:cNvPr>
            <p:cNvPicPr>
              <a:picLocks noChangeAspect="1"/>
            </p:cNvPicPr>
            <p:nvPr/>
          </p:nvPicPr>
          <p:blipFill>
            <a:blip r:embed="rId4"/>
            <a:srcRect/>
            <a:stretch/>
          </p:blipFill>
          <p:spPr>
            <a:xfrm>
              <a:off x="10316269" y="313308"/>
              <a:ext cx="827981" cy="827981"/>
            </a:xfrm>
            <a:prstGeom prst="rect">
              <a:avLst/>
            </a:prstGeom>
          </p:spPr>
        </p:pic>
        <p:pic>
          <p:nvPicPr>
            <p:cNvPr id="11" name="Module" descr="Module 6.3.2.6 Recognize. Relax. Record.">
              <a:extLst>
                <a:ext uri="{FF2B5EF4-FFF2-40B4-BE49-F238E27FC236}">
                  <a16:creationId xmlns:a16="http://schemas.microsoft.com/office/drawing/2014/main" id="{8D861F52-29AF-5F8F-B5DF-CA1E3200DD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828994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RRR Instruction</a:t>
            </a:r>
          </a:p>
        </p:txBody>
      </p:sp>
      <p:sp>
        <p:nvSpPr>
          <p:cNvPr id="3" name="Content 1">
            <a:extLst>
              <a:ext uri="{FF2B5EF4-FFF2-40B4-BE49-F238E27FC236}">
                <a16:creationId xmlns:a16="http://schemas.microsoft.com/office/drawing/2014/main" id="{A1B0D031-23EB-262A-A152-87FB2C3ED175}"/>
              </a:ext>
            </a:extLst>
          </p:cNvPr>
          <p:cNvSpPr>
            <a:spLocks noGrp="1"/>
          </p:cNvSpPr>
          <p:nvPr>
            <p:ph idx="1"/>
          </p:nvPr>
        </p:nvSpPr>
        <p:spPr>
          <a:xfrm>
            <a:off x="838199" y="1825625"/>
            <a:ext cx="10691192" cy="4351338"/>
          </a:xfrm>
        </p:spPr>
        <p:txBody>
          <a:bodyPr/>
          <a:lstStyle/>
          <a:p>
            <a:r>
              <a:rPr lang="en-US"/>
              <a:t>Deliver small group RRR Lessons</a:t>
            </a:r>
          </a:p>
          <a:p>
            <a:pPr lvl="1"/>
            <a:r>
              <a:rPr lang="en-US"/>
              <a:t>~20-30 minutes per lesson</a:t>
            </a:r>
          </a:p>
          <a:p>
            <a:pPr lvl="1"/>
            <a:r>
              <a:rPr lang="en-US"/>
              <a:t> Up to 15 lessons</a:t>
            </a:r>
          </a:p>
          <a:p>
            <a:pPr lvl="1"/>
            <a:r>
              <a:rPr lang="en-US"/>
              <a:t>Teacher-led small group (3-5 students)</a:t>
            </a:r>
          </a:p>
          <a:p>
            <a:r>
              <a:rPr lang="en-US"/>
              <a:t>Teachers continue to collect DBR</a:t>
            </a:r>
          </a:p>
        </p:txBody>
      </p:sp>
      <p:pic>
        <p:nvPicPr>
          <p:cNvPr id="9" name="Picture">
            <a:extLst>
              <a:ext uri="{FF2B5EF4-FFF2-40B4-BE49-F238E27FC236}">
                <a16:creationId xmlns:a16="http://schemas.microsoft.com/office/drawing/2014/main" id="{27BD01E7-AA87-8466-31C7-41902F82503F}"/>
              </a:ext>
              <a:ext uri="{C183D7F6-B498-43B3-948B-1728B52AA6E4}">
                <adec:decorative xmlns:adec="http://schemas.microsoft.com/office/drawing/2017/decorative" val="1"/>
              </a:ext>
            </a:extLst>
          </p:cNvPr>
          <p:cNvPicPr/>
          <p:nvPr/>
        </p:nvPicPr>
        <p:blipFill>
          <a:blip r:embed="rId3" cstate="screen">
            <a:extLst>
              <a:ext uri="{28A0092B-C50C-407E-A947-70E740481C1C}">
                <a14:useLocalDpi xmlns:a14="http://schemas.microsoft.com/office/drawing/2010/main"/>
              </a:ext>
            </a:extLst>
          </a:blip>
          <a:stretch>
            <a:fillRect/>
          </a:stretch>
        </p:blipFill>
        <p:spPr>
          <a:xfrm>
            <a:off x="6569085" y="3946546"/>
            <a:ext cx="5129969" cy="2546329"/>
          </a:xfrm>
          <a:prstGeom prst="rect">
            <a:avLst/>
          </a:prstGeom>
          <a:ln>
            <a:noFill/>
          </a:ln>
          <a:effectLst>
            <a:outerShdw blurRad="292100" dist="139700" dir="2700000" algn="tl" rotWithShape="0">
              <a:srgbClr val="333333">
                <a:alpha val="65000"/>
              </a:srgbClr>
            </a:outerShdw>
          </a:effectLst>
        </p:spPr>
      </p:pic>
      <p:sp>
        <p:nvSpPr>
          <p:cNvPr id="10" name="Rectangle">
            <a:extLst>
              <a:ext uri="{FF2B5EF4-FFF2-40B4-BE49-F238E27FC236}">
                <a16:creationId xmlns:a16="http://schemas.microsoft.com/office/drawing/2014/main" id="{D4125E75-C9CF-C987-577C-91D8450925A7}"/>
              </a:ext>
              <a:ext uri="{C183D7F6-B498-43B3-948B-1728B52AA6E4}">
                <adec:decorative xmlns:adec="http://schemas.microsoft.com/office/drawing/2017/decorative" val="1"/>
              </a:ext>
            </a:extLst>
          </p:cNvPr>
          <p:cNvSpPr/>
          <p:nvPr/>
        </p:nvSpPr>
        <p:spPr>
          <a:xfrm>
            <a:off x="7028688" y="4663440"/>
            <a:ext cx="4193446" cy="1148857"/>
          </a:xfrm>
          <a:prstGeom prst="rect">
            <a:avLst/>
          </a:prstGeom>
          <a:noFill/>
          <a:ln w="38100">
            <a:solidFill>
              <a:srgbClr val="FF000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grpSp>
        <p:nvGrpSpPr>
          <p:cNvPr id="4" name="RRR">
            <a:extLst>
              <a:ext uri="{FF2B5EF4-FFF2-40B4-BE49-F238E27FC236}">
                <a16:creationId xmlns:a16="http://schemas.microsoft.com/office/drawing/2014/main" id="{F23BE1B9-16A6-76CE-ED40-58C735A29D45}"/>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7" name="Logo">
              <a:extLst>
                <a:ext uri="{FF2B5EF4-FFF2-40B4-BE49-F238E27FC236}">
                  <a16:creationId xmlns:a16="http://schemas.microsoft.com/office/drawing/2014/main" id="{F5D1675A-1795-C907-F626-6744E041E38E}"/>
                </a:ext>
              </a:extLst>
            </p:cNvPr>
            <p:cNvPicPr>
              <a:picLocks noChangeAspect="1"/>
            </p:cNvPicPr>
            <p:nvPr/>
          </p:nvPicPr>
          <p:blipFill>
            <a:blip r:embed="rId4"/>
            <a:srcRect/>
            <a:stretch/>
          </p:blipFill>
          <p:spPr>
            <a:xfrm>
              <a:off x="10316269" y="313308"/>
              <a:ext cx="827981" cy="827981"/>
            </a:xfrm>
            <a:prstGeom prst="rect">
              <a:avLst/>
            </a:prstGeom>
          </p:spPr>
        </p:pic>
        <p:pic>
          <p:nvPicPr>
            <p:cNvPr id="11" name="Module" descr="Module 6.3.2.6 Recognize. Relax. Record.">
              <a:extLst>
                <a:ext uri="{FF2B5EF4-FFF2-40B4-BE49-F238E27FC236}">
                  <a16:creationId xmlns:a16="http://schemas.microsoft.com/office/drawing/2014/main" id="{27FD3381-F91C-5FF7-9910-DBFBCEA6EE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388572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RRR In-Class</a:t>
            </a:r>
          </a:p>
        </p:txBody>
      </p:sp>
      <p:sp>
        <p:nvSpPr>
          <p:cNvPr id="3" name="Content 1">
            <a:extLst>
              <a:ext uri="{FF2B5EF4-FFF2-40B4-BE49-F238E27FC236}">
                <a16:creationId xmlns:a16="http://schemas.microsoft.com/office/drawing/2014/main" id="{A1B0D031-23EB-262A-A152-87FB2C3ED175}"/>
              </a:ext>
            </a:extLst>
          </p:cNvPr>
          <p:cNvSpPr>
            <a:spLocks noGrp="1"/>
          </p:cNvSpPr>
          <p:nvPr>
            <p:ph idx="1"/>
          </p:nvPr>
        </p:nvSpPr>
        <p:spPr/>
        <p:txBody>
          <a:bodyPr/>
          <a:lstStyle/>
          <a:p>
            <a:r>
              <a:rPr lang="en-US"/>
              <a:t>Continue to collect DBR data</a:t>
            </a:r>
          </a:p>
          <a:p>
            <a:r>
              <a:rPr lang="en-US"/>
              <a:t>Student Self-Monitoring</a:t>
            </a:r>
          </a:p>
          <a:p>
            <a:r>
              <a:rPr lang="en-US"/>
              <a:t>Teachers facilitate self-monitoring</a:t>
            </a:r>
          </a:p>
        </p:txBody>
      </p:sp>
      <p:pic>
        <p:nvPicPr>
          <p:cNvPr id="10" name="Picture">
            <a:extLst>
              <a:ext uri="{FF2B5EF4-FFF2-40B4-BE49-F238E27FC236}">
                <a16:creationId xmlns:a16="http://schemas.microsoft.com/office/drawing/2014/main" id="{813F5324-E4CB-CA90-6C9C-47FD91DB97FA}"/>
              </a:ext>
              <a:ext uri="{C183D7F6-B498-43B3-948B-1728B52AA6E4}">
                <adec:decorative xmlns:adec="http://schemas.microsoft.com/office/drawing/2017/decorative" val="1"/>
              </a:ext>
            </a:extLst>
          </p:cNvPr>
          <p:cNvPicPr/>
          <p:nvPr/>
        </p:nvPicPr>
        <p:blipFill>
          <a:blip r:embed="rId3" cstate="screen">
            <a:extLst>
              <a:ext uri="{28A0092B-C50C-407E-A947-70E740481C1C}">
                <a14:useLocalDpi xmlns:a14="http://schemas.microsoft.com/office/drawing/2010/main"/>
              </a:ext>
            </a:extLst>
          </a:blip>
          <a:stretch>
            <a:fillRect/>
          </a:stretch>
        </p:blipFill>
        <p:spPr>
          <a:xfrm>
            <a:off x="6569085" y="3946546"/>
            <a:ext cx="5129969" cy="2546329"/>
          </a:xfrm>
          <a:prstGeom prst="rect">
            <a:avLst/>
          </a:prstGeom>
          <a:ln>
            <a:noFill/>
          </a:ln>
          <a:effectLst>
            <a:outerShdw blurRad="292100" dist="139700" dir="2700000" algn="tl" rotWithShape="0">
              <a:srgbClr val="333333">
                <a:alpha val="65000"/>
              </a:srgbClr>
            </a:outerShdw>
          </a:effectLst>
        </p:spPr>
      </p:pic>
      <p:sp>
        <p:nvSpPr>
          <p:cNvPr id="11" name="Rectangle">
            <a:extLst>
              <a:ext uri="{FF2B5EF4-FFF2-40B4-BE49-F238E27FC236}">
                <a16:creationId xmlns:a16="http://schemas.microsoft.com/office/drawing/2014/main" id="{92DA75B0-70F1-5DA2-375B-43325847EC1D}"/>
              </a:ext>
              <a:ext uri="{C183D7F6-B498-43B3-948B-1728B52AA6E4}">
                <adec:decorative xmlns:adec="http://schemas.microsoft.com/office/drawing/2017/decorative" val="1"/>
              </a:ext>
            </a:extLst>
          </p:cNvPr>
          <p:cNvSpPr/>
          <p:nvPr/>
        </p:nvSpPr>
        <p:spPr>
          <a:xfrm>
            <a:off x="11022107" y="4645281"/>
            <a:ext cx="624238" cy="1148857"/>
          </a:xfrm>
          <a:prstGeom prst="rect">
            <a:avLst/>
          </a:prstGeom>
          <a:noFill/>
          <a:ln w="38100">
            <a:solidFill>
              <a:srgbClr val="FF000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grpSp>
        <p:nvGrpSpPr>
          <p:cNvPr id="4" name="RRR">
            <a:extLst>
              <a:ext uri="{FF2B5EF4-FFF2-40B4-BE49-F238E27FC236}">
                <a16:creationId xmlns:a16="http://schemas.microsoft.com/office/drawing/2014/main" id="{4BB7839D-A34E-90A1-401B-DB1F3495618F}"/>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5" name="Logo">
              <a:extLst>
                <a:ext uri="{FF2B5EF4-FFF2-40B4-BE49-F238E27FC236}">
                  <a16:creationId xmlns:a16="http://schemas.microsoft.com/office/drawing/2014/main" id="{C1DD2C20-6D8D-24FD-EF5E-2E331861A1D5}"/>
                </a:ext>
              </a:extLst>
            </p:cNvPr>
            <p:cNvPicPr>
              <a:picLocks noChangeAspect="1"/>
            </p:cNvPicPr>
            <p:nvPr/>
          </p:nvPicPr>
          <p:blipFill>
            <a:blip r:embed="rId4"/>
            <a:srcRect/>
            <a:stretch/>
          </p:blipFill>
          <p:spPr>
            <a:xfrm>
              <a:off x="10316269" y="313308"/>
              <a:ext cx="827981" cy="827981"/>
            </a:xfrm>
            <a:prstGeom prst="rect">
              <a:avLst/>
            </a:prstGeom>
          </p:spPr>
        </p:pic>
        <p:pic>
          <p:nvPicPr>
            <p:cNvPr id="9" name="Module" descr="Module 6.3.2.6 Recognize. Relax. Record.">
              <a:extLst>
                <a:ext uri="{FF2B5EF4-FFF2-40B4-BE49-F238E27FC236}">
                  <a16:creationId xmlns:a16="http://schemas.microsoft.com/office/drawing/2014/main" id="{3E5CC89C-FFE7-5BBD-3882-F7E222AE7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75735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omprehensive, Integrated, Three-Tiered Model of Prevention pyramid.">
            <a:extLst>
              <a:ext uri="{FF2B5EF4-FFF2-40B4-BE49-F238E27FC236}">
                <a16:creationId xmlns:a16="http://schemas.microsoft.com/office/drawing/2014/main" id="{BA1B243D-CAE3-B313-A51F-5543903D7A89}"/>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5" name="Outline" descr="A yellow circle outlining Tier 2 in the middle of the Comprehensive, Integrated, Three-Tiered Model of Prevention pyramid. ">
            <a:extLst>
              <a:ext uri="{FF2B5EF4-FFF2-40B4-BE49-F238E27FC236}">
                <a16:creationId xmlns:a16="http://schemas.microsoft.com/office/drawing/2014/main" id="{51403165-C407-5146-92D1-223B8A8D5C06}"/>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The Tier 2 Process module cover">
            <a:extLst>
              <a:ext uri="{FF2B5EF4-FFF2-40B4-BE49-F238E27FC236}">
                <a16:creationId xmlns:a16="http://schemas.microsoft.com/office/drawing/2014/main" id="{1BFAA75A-FFD4-19E1-4FD0-DB17403567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15083" y="956462"/>
            <a:ext cx="2071772" cy="3237144"/>
          </a:xfrm>
          <a:prstGeom prst="rect">
            <a:avLst/>
          </a:prstGeom>
        </p:spPr>
      </p:pic>
      <p:pic>
        <p:nvPicPr>
          <p:cNvPr id="6" name="Chart" descr="Secondary (Tier 2) interventions grid">
            <a:extLst>
              <a:ext uri="{FF2B5EF4-FFF2-40B4-BE49-F238E27FC236}">
                <a16:creationId xmlns:a16="http://schemas.microsoft.com/office/drawing/2014/main" id="{4DD5A587-7E90-774B-8A2F-B21E2057207C}"/>
              </a:ext>
            </a:extLst>
          </p:cNvPr>
          <p:cNvPicPr>
            <a:picLocks noChangeAspect="1"/>
          </p:cNvPicPr>
          <p:nvPr/>
        </p:nvPicPr>
        <p:blipFill>
          <a:blip r:embed="rId5"/>
          <a:srcRect/>
          <a:stretch/>
        </p:blipFill>
        <p:spPr bwMode="auto">
          <a:xfrm>
            <a:off x="0" y="1452716"/>
            <a:ext cx="5246522" cy="655815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a:extLst>
              <a:ext uri="{FF2B5EF4-FFF2-40B4-BE49-F238E27FC236}">
                <a16:creationId xmlns:a16="http://schemas.microsoft.com/office/drawing/2014/main" id="{80152DF5-9257-1F49-910B-D3739F5653E1}"/>
              </a:ext>
            </a:extLst>
          </p:cNvPr>
          <p:cNvSpPr txBox="1">
            <a:spLocks noGrp="1"/>
          </p:cNvSpPr>
          <p:nvPr>
            <p:ph type="title" idx="4294967295"/>
          </p:nvPr>
        </p:nvSpPr>
        <p:spPr bwMode="auto">
          <a:xfrm>
            <a:off x="2197395" y="4731791"/>
            <a:ext cx="9994605" cy="914400"/>
          </a:xfrm>
          <a:prstGeom prst="rect">
            <a:avLst/>
          </a:prstGeom>
          <a:solidFill>
            <a:srgbClr val="FFFF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charset="0"/>
                <a:ea typeface="MS PGothic" charset="-128"/>
                <a:cs typeface="Times New Roman" charset="0"/>
              </a:rPr>
              <a:t>Secondary (Tier 2) Intervention Grid</a:t>
            </a:r>
          </a:p>
        </p:txBody>
      </p:sp>
    </p:spTree>
    <p:extLst>
      <p:ext uri="{BB962C8B-B14F-4D97-AF65-F5344CB8AC3E}">
        <p14:creationId xmlns:p14="http://schemas.microsoft.com/office/powerpoint/2010/main" val="365548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6B633-A32E-325C-D702-01E9A1670D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A605ED-7E43-6E97-8197-316ED9D1C4A6}"/>
              </a:ext>
            </a:extLst>
          </p:cNvPr>
          <p:cNvSpPr>
            <a:spLocks noGrp="1"/>
          </p:cNvSpPr>
          <p:nvPr>
            <p:ph type="title"/>
          </p:nvPr>
        </p:nvSpPr>
        <p:spPr/>
        <p:txBody>
          <a:bodyPr/>
          <a:lstStyle/>
          <a:p>
            <a:r>
              <a:rPr lang="en-US" sz="6000"/>
              <a:t>Step 1</a:t>
            </a:r>
          </a:p>
        </p:txBody>
      </p:sp>
      <p:sp>
        <p:nvSpPr>
          <p:cNvPr id="4" name="Text Placeholder 3">
            <a:extLst>
              <a:ext uri="{FF2B5EF4-FFF2-40B4-BE49-F238E27FC236}">
                <a16:creationId xmlns:a16="http://schemas.microsoft.com/office/drawing/2014/main" id="{BD26E6DC-35DF-7692-D1B6-3D77EB5FC8CB}"/>
              </a:ext>
            </a:extLst>
          </p:cNvPr>
          <p:cNvSpPr>
            <a:spLocks noGrp="1"/>
          </p:cNvSpPr>
          <p:nvPr>
            <p:ph type="body" idx="1"/>
          </p:nvPr>
        </p:nvSpPr>
        <p:spPr/>
        <p:txBody>
          <a:bodyPr/>
          <a:lstStyle/>
          <a:p>
            <a:r>
              <a:rPr lang="en-US" b="1"/>
              <a:t>Use data to connect students to Recognize. Relax. Record</a:t>
            </a:r>
          </a:p>
          <a:p>
            <a:endParaRPr lang="en-US"/>
          </a:p>
        </p:txBody>
      </p:sp>
    </p:spTree>
    <p:extLst>
      <p:ext uri="{BB962C8B-B14F-4D97-AF65-F5344CB8AC3E}">
        <p14:creationId xmlns:p14="http://schemas.microsoft.com/office/powerpoint/2010/main" val="32373559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F1250-AA24-4117-7C7A-2ECFA5C41527}"/>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AF720CE1-B7F5-9569-C1D5-0804F978D1E0}"/>
              </a:ext>
              <a:ext uri="{C183D7F6-B498-43B3-948B-1728B52AA6E4}">
                <adec:decorative xmlns:adec="http://schemas.microsoft.com/office/drawing/2017/decorative" val="1"/>
              </a:ext>
            </a:extLst>
          </p:cNvPr>
          <p:cNvSpPr>
            <a:spLocks noGrp="1"/>
          </p:cNvSpPr>
          <p:nvPr>
            <p:ph type="title"/>
          </p:nvPr>
        </p:nvSpPr>
        <p:spPr/>
        <p:txBody>
          <a:bodyPr/>
          <a:lstStyle/>
          <a:p>
            <a:r>
              <a:rPr lang="en-US"/>
              <a:t>RRR Module Highlight!</a:t>
            </a:r>
          </a:p>
        </p:txBody>
      </p:sp>
      <p:sp>
        <p:nvSpPr>
          <p:cNvPr id="5" name="Title 1">
            <a:extLst>
              <a:ext uri="{FF2B5EF4-FFF2-40B4-BE49-F238E27FC236}">
                <a16:creationId xmlns:a16="http://schemas.microsoft.com/office/drawing/2014/main" id="{87E1A1D0-72D7-930E-8798-09C834506797}"/>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RRR Module Highlight 1</a:t>
            </a:r>
          </a:p>
        </p:txBody>
      </p:sp>
      <p:pic>
        <p:nvPicPr>
          <p:cNvPr id="7" name="Picture 1" descr="Recognize. Relax. Record. module cover">
            <a:extLst>
              <a:ext uri="{FF2B5EF4-FFF2-40B4-BE49-F238E27FC236}">
                <a16:creationId xmlns:a16="http://schemas.microsoft.com/office/drawing/2014/main" id="{2DDD58C7-7311-2C6B-CB7B-B7F7FA9D74BD}"/>
              </a:ext>
            </a:extLst>
          </p:cNvPr>
          <p:cNvPicPr>
            <a:picLocks noChangeAspect="1"/>
          </p:cNvPicPr>
          <p:nvPr/>
        </p:nvPicPr>
        <p:blipFill>
          <a:blip r:embed="rId3"/>
          <a:stretch>
            <a:fillRect/>
          </a:stretch>
        </p:blipFill>
        <p:spPr>
          <a:xfrm>
            <a:off x="838200" y="1825625"/>
            <a:ext cx="2784855" cy="4351338"/>
          </a:xfrm>
          <a:prstGeom prst="rect">
            <a:avLst/>
          </a:prstGeom>
        </p:spPr>
      </p:pic>
      <p:grpSp>
        <p:nvGrpSpPr>
          <p:cNvPr id="2" name="Group 1" descr="Screenshot of the RRR module table of contents with a blue rectangle outlining page 14 (Step 1)">
            <a:extLst>
              <a:ext uri="{FF2B5EF4-FFF2-40B4-BE49-F238E27FC236}">
                <a16:creationId xmlns:a16="http://schemas.microsoft.com/office/drawing/2014/main" id="{B2748C37-9497-F579-0789-FF3BE2DC6F86}"/>
              </a:ext>
            </a:extLst>
          </p:cNvPr>
          <p:cNvGrpSpPr/>
          <p:nvPr/>
        </p:nvGrpSpPr>
        <p:grpSpPr>
          <a:xfrm>
            <a:off x="4067962" y="1450032"/>
            <a:ext cx="2304288" cy="5102524"/>
            <a:chOff x="4067962" y="1450032"/>
            <a:chExt cx="2304288" cy="5102524"/>
          </a:xfrm>
        </p:grpSpPr>
        <p:pic>
          <p:nvPicPr>
            <p:cNvPr id="8" name="Picture">
              <a:extLst>
                <a:ext uri="{FF2B5EF4-FFF2-40B4-BE49-F238E27FC236}">
                  <a16:creationId xmlns:a16="http://schemas.microsoft.com/office/drawing/2014/main" id="{F8D10C6F-04DB-B479-A752-5D4DBC672AB5}"/>
                </a:ext>
              </a:extLst>
            </p:cNvPr>
            <p:cNvPicPr>
              <a:picLocks noChangeAspect="1"/>
            </p:cNvPicPr>
            <p:nvPr/>
          </p:nvPicPr>
          <p:blipFill>
            <a:blip r:embed="rId4"/>
            <a:srcRect/>
            <a:stretch/>
          </p:blipFill>
          <p:spPr>
            <a:xfrm>
              <a:off x="4319250" y="1450032"/>
              <a:ext cx="1809405" cy="5102524"/>
            </a:xfrm>
            <a:prstGeom prst="rect">
              <a:avLst/>
            </a:prstGeom>
          </p:spPr>
        </p:pic>
        <p:sp>
          <p:nvSpPr>
            <p:cNvPr id="11" name="Rectangle">
              <a:extLst>
                <a:ext uri="{FF2B5EF4-FFF2-40B4-BE49-F238E27FC236}">
                  <a16:creationId xmlns:a16="http://schemas.microsoft.com/office/drawing/2014/main" id="{91788862-307E-47E6-78A4-42BE86E771C8}"/>
                </a:ext>
              </a:extLst>
            </p:cNvPr>
            <p:cNvSpPr/>
            <p:nvPr/>
          </p:nvSpPr>
          <p:spPr>
            <a:xfrm>
              <a:off x="4067962" y="2133600"/>
              <a:ext cx="2304288" cy="262751"/>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RRR Secondary Tier 2 Intervention Grid for Recognize. Relax. Record.">
            <a:extLst>
              <a:ext uri="{FF2B5EF4-FFF2-40B4-BE49-F238E27FC236}">
                <a16:creationId xmlns:a16="http://schemas.microsoft.com/office/drawing/2014/main" id="{140B1A7C-EA09-497C-CB08-9D4DE4AC0A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5844" y="2305157"/>
            <a:ext cx="4606290" cy="3559144"/>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grpSp>
        <p:nvGrpSpPr>
          <p:cNvPr id="3" name="RRR">
            <a:extLst>
              <a:ext uri="{FF2B5EF4-FFF2-40B4-BE49-F238E27FC236}">
                <a16:creationId xmlns:a16="http://schemas.microsoft.com/office/drawing/2014/main" id="{DA711010-1F0C-D154-C35E-87AB2E534B20}"/>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6E74FD42-8823-74CC-1466-3FE93C5BA602}"/>
                </a:ext>
              </a:extLst>
            </p:cNvPr>
            <p:cNvPicPr>
              <a:picLocks noChangeAspect="1"/>
            </p:cNvPicPr>
            <p:nvPr/>
          </p:nvPicPr>
          <p:blipFill>
            <a:blip r:embed="rId6"/>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CD5B61C3-353F-6CA5-7A96-AF585F8651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057814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1844B-8194-8061-A066-4F37499A191D}"/>
              </a:ext>
            </a:extLst>
          </p:cNvPr>
          <p:cNvSpPr>
            <a:spLocks noGrp="1"/>
          </p:cNvSpPr>
          <p:nvPr>
            <p:ph type="title"/>
          </p:nvPr>
        </p:nvSpPr>
        <p:spPr/>
        <p:txBody>
          <a:bodyPr>
            <a:normAutofit fontScale="90000"/>
          </a:bodyPr>
          <a:lstStyle/>
          <a:p>
            <a:r>
              <a:rPr lang="en-US" sz="4400"/>
              <a:t>Step 1</a:t>
            </a:r>
            <a:br>
              <a:rPr lang="en-US"/>
            </a:br>
            <a:r>
              <a:rPr lang="en-US" sz="3600" b="0"/>
              <a:t>Use data to connect students to Recognize. Relax. Record.</a:t>
            </a:r>
            <a:endParaRPr lang="en-US" b="0"/>
          </a:p>
        </p:txBody>
      </p:sp>
      <p:pic>
        <p:nvPicPr>
          <p:cNvPr id="3" name="Picture 1" descr="RRR Secondary Tier 2 Intervention Grid for Recognize. Relax. Record.">
            <a:extLst>
              <a:ext uri="{FF2B5EF4-FFF2-40B4-BE49-F238E27FC236}">
                <a16:creationId xmlns:a16="http://schemas.microsoft.com/office/drawing/2014/main" id="{E2B46CFE-0FD0-C482-9913-EECEC5EBBEA5}"/>
              </a:ext>
            </a:extLst>
          </p:cNvPr>
          <p:cNvPicPr>
            <a:picLocks noChangeAspect="1"/>
          </p:cNvPicPr>
          <p:nvPr/>
        </p:nvPicPr>
        <p:blipFill>
          <a:blip r:embed="rId2"/>
          <a:stretch>
            <a:fillRect/>
          </a:stretch>
        </p:blipFill>
        <p:spPr>
          <a:xfrm>
            <a:off x="638175" y="2343013"/>
            <a:ext cx="4745867" cy="3667262"/>
          </a:xfrm>
          <a:prstGeom prst="rect">
            <a:avLst/>
          </a:prstGeom>
          <a:ln>
            <a:noFill/>
          </a:ln>
          <a:effectLst>
            <a:outerShdw blurRad="292100" dist="139700" dir="2700000" algn="tl" rotWithShape="0">
              <a:srgbClr val="333333">
                <a:alpha val="65000"/>
              </a:srgbClr>
            </a:outerShdw>
          </a:effectLst>
        </p:spPr>
      </p:pic>
      <p:sp>
        <p:nvSpPr>
          <p:cNvPr id="4" name="Rectangle" descr="Yellow box outlining the entry criteria column of the intervention grid">
            <a:extLst>
              <a:ext uri="{FF2B5EF4-FFF2-40B4-BE49-F238E27FC236}">
                <a16:creationId xmlns:a16="http://schemas.microsoft.com/office/drawing/2014/main" id="{284E80BC-182A-7517-57C4-55A81024BA70}"/>
              </a:ext>
            </a:extLst>
          </p:cNvPr>
          <p:cNvSpPr/>
          <p:nvPr/>
        </p:nvSpPr>
        <p:spPr>
          <a:xfrm>
            <a:off x="3038475" y="2995338"/>
            <a:ext cx="695325" cy="2461565"/>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descr="The word &quot;screening&quot; with an arrow pointing to the RRR Student Selection Sheet">
            <a:extLst>
              <a:ext uri="{FF2B5EF4-FFF2-40B4-BE49-F238E27FC236}">
                <a16:creationId xmlns:a16="http://schemas.microsoft.com/office/drawing/2014/main" id="{D8AFAC47-8000-DEF6-6F50-C2987A23176C}"/>
              </a:ext>
            </a:extLst>
          </p:cNvPr>
          <p:cNvGrpSpPr/>
          <p:nvPr/>
        </p:nvGrpSpPr>
        <p:grpSpPr>
          <a:xfrm>
            <a:off x="1944307" y="1638491"/>
            <a:ext cx="2899585" cy="914400"/>
            <a:chOff x="1944307" y="1638491"/>
            <a:chExt cx="2899585" cy="914400"/>
          </a:xfrm>
        </p:grpSpPr>
        <p:sp>
          <p:nvSpPr>
            <p:cNvPr id="6" name="TextBox">
              <a:extLst>
                <a:ext uri="{FF2B5EF4-FFF2-40B4-BE49-F238E27FC236}">
                  <a16:creationId xmlns:a16="http://schemas.microsoft.com/office/drawing/2014/main" id="{734CFCBB-93DC-A0A4-2A5D-A5B07892D955}"/>
                </a:ext>
              </a:extLst>
            </p:cNvPr>
            <p:cNvSpPr txBox="1"/>
            <p:nvPr/>
          </p:nvSpPr>
          <p:spPr>
            <a:xfrm>
              <a:off x="1944307" y="1819793"/>
              <a:ext cx="2133601" cy="523220"/>
            </a:xfrm>
            <a:prstGeom prst="rect">
              <a:avLst/>
            </a:prstGeom>
            <a:noFill/>
            <a:ln>
              <a:noFill/>
            </a:ln>
          </p:spPr>
          <p:txBody>
            <a:bodyPr wrap="square" rtlCol="0">
              <a:spAutoFit/>
            </a:bodyPr>
            <a:lstStyle/>
            <a:p>
              <a:pPr algn="ctr"/>
              <a:r>
                <a:rPr lang="en-US" sz="2800">
                  <a:ln w="3175">
                    <a:noFill/>
                  </a:ln>
                </a:rPr>
                <a:t>Screening</a:t>
              </a:r>
            </a:p>
          </p:txBody>
        </p:sp>
        <p:pic>
          <p:nvPicPr>
            <p:cNvPr id="9" name="Arrow" descr="Arrow Right with solid fill">
              <a:extLst>
                <a:ext uri="{FF2B5EF4-FFF2-40B4-BE49-F238E27FC236}">
                  <a16:creationId xmlns:a16="http://schemas.microsoft.com/office/drawing/2014/main" id="{8DBC2C69-DB35-60BC-6EDC-98FA13519A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29492" y="1638491"/>
              <a:ext cx="914400" cy="914400"/>
            </a:xfrm>
            <a:prstGeom prst="rect">
              <a:avLst/>
            </a:prstGeom>
          </p:spPr>
        </p:pic>
      </p:grpSp>
      <p:pic>
        <p:nvPicPr>
          <p:cNvPr id="15" name="Picture 2" descr="RRR Student Selection Sheet">
            <a:extLst>
              <a:ext uri="{FF2B5EF4-FFF2-40B4-BE49-F238E27FC236}">
                <a16:creationId xmlns:a16="http://schemas.microsoft.com/office/drawing/2014/main" id="{F1057C16-BB35-1047-393E-4BA0DCCFDE58}"/>
              </a:ext>
            </a:extLst>
          </p:cNvPr>
          <p:cNvPicPr>
            <a:picLocks noChangeAspect="1"/>
          </p:cNvPicPr>
          <p:nvPr/>
        </p:nvPicPr>
        <p:blipFill>
          <a:blip r:embed="rId5"/>
          <a:stretch>
            <a:fillRect/>
          </a:stretch>
        </p:blipFill>
        <p:spPr>
          <a:xfrm>
            <a:off x="6219825" y="1828666"/>
            <a:ext cx="5194728" cy="4014350"/>
          </a:xfrm>
          <a:prstGeom prst="rect">
            <a:avLst/>
          </a:prstGeom>
        </p:spPr>
      </p:pic>
      <p:grpSp>
        <p:nvGrpSpPr>
          <p:cNvPr id="5" name="RRR">
            <a:extLst>
              <a:ext uri="{FF2B5EF4-FFF2-40B4-BE49-F238E27FC236}">
                <a16:creationId xmlns:a16="http://schemas.microsoft.com/office/drawing/2014/main" id="{9A733B2D-0B41-E093-1DF0-A0DEF2E5D578}"/>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2" name="Logo">
              <a:extLst>
                <a:ext uri="{FF2B5EF4-FFF2-40B4-BE49-F238E27FC236}">
                  <a16:creationId xmlns:a16="http://schemas.microsoft.com/office/drawing/2014/main" id="{B5985733-F33F-C1DA-0B6F-8027B21CF5E7}"/>
                </a:ext>
              </a:extLst>
            </p:cNvPr>
            <p:cNvPicPr>
              <a:picLocks noChangeAspect="1"/>
            </p:cNvPicPr>
            <p:nvPr/>
          </p:nvPicPr>
          <p:blipFill>
            <a:blip r:embed="rId6"/>
            <a:srcRect/>
            <a:stretch/>
          </p:blipFill>
          <p:spPr>
            <a:xfrm>
              <a:off x="10316269" y="313308"/>
              <a:ext cx="827981" cy="827981"/>
            </a:xfrm>
            <a:prstGeom prst="rect">
              <a:avLst/>
            </a:prstGeom>
          </p:spPr>
        </p:pic>
        <p:pic>
          <p:nvPicPr>
            <p:cNvPr id="13" name="Module" descr="Module 6.3.2.6 Recognize. Relax. Record.">
              <a:extLst>
                <a:ext uri="{FF2B5EF4-FFF2-40B4-BE49-F238E27FC236}">
                  <a16:creationId xmlns:a16="http://schemas.microsoft.com/office/drawing/2014/main" id="{FF862910-2290-C506-4C45-ED38FF9083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422858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7DEE2496-FBFD-BDB2-AB7F-D9ECBB407530}"/>
              </a:ext>
            </a:extLst>
          </p:cNvPr>
          <p:cNvSpPr>
            <a:spLocks noGrp="1"/>
          </p:cNvSpPr>
          <p:nvPr>
            <p:ph type="title"/>
          </p:nvPr>
        </p:nvSpPr>
        <p:spPr/>
        <p:txBody>
          <a:bodyPr/>
          <a:lstStyle/>
          <a:p>
            <a:r>
              <a:rPr lang="en-US"/>
              <a:t>Step 2</a:t>
            </a:r>
          </a:p>
        </p:txBody>
      </p:sp>
      <p:sp>
        <p:nvSpPr>
          <p:cNvPr id="5" name="Text">
            <a:extLst>
              <a:ext uri="{FF2B5EF4-FFF2-40B4-BE49-F238E27FC236}">
                <a16:creationId xmlns:a16="http://schemas.microsoft.com/office/drawing/2014/main" id="{76FB7E1E-DB15-69D3-C9C8-F4882B998972}"/>
              </a:ext>
            </a:extLst>
          </p:cNvPr>
          <p:cNvSpPr>
            <a:spLocks noGrp="1"/>
          </p:cNvSpPr>
          <p:nvPr>
            <p:ph type="body" idx="1"/>
          </p:nvPr>
        </p:nvSpPr>
        <p:spPr/>
        <p:txBody>
          <a:bodyPr/>
          <a:lstStyle/>
          <a:p>
            <a:r>
              <a:rPr lang="en-US" b="1"/>
              <a:t>Plan RRR Procedures</a:t>
            </a:r>
          </a:p>
          <a:p>
            <a:endParaRPr lang="en-US"/>
          </a:p>
        </p:txBody>
      </p:sp>
    </p:spTree>
    <p:extLst>
      <p:ext uri="{BB962C8B-B14F-4D97-AF65-F5344CB8AC3E}">
        <p14:creationId xmlns:p14="http://schemas.microsoft.com/office/powerpoint/2010/main" val="6148269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6B58A-8209-0A1F-9A40-CC80B19B3DDA}"/>
              </a:ext>
              <a:ext uri="{C183D7F6-B498-43B3-948B-1728B52AA6E4}">
                <adec:decorative xmlns:adec="http://schemas.microsoft.com/office/drawing/2017/decorative" val="1"/>
              </a:ext>
            </a:extLst>
          </p:cNvPr>
          <p:cNvSpPr>
            <a:spLocks noGrp="1"/>
          </p:cNvSpPr>
          <p:nvPr>
            <p:ph type="title"/>
          </p:nvPr>
        </p:nvSpPr>
        <p:spPr/>
        <p:txBody>
          <a:bodyPr/>
          <a:lstStyle/>
          <a:p>
            <a:r>
              <a:rPr lang="en-US"/>
              <a:t>Step 2</a:t>
            </a:r>
            <a:br>
              <a:rPr lang="en-US"/>
            </a:br>
            <a:r>
              <a:rPr lang="en-US" sz="3200" b="0">
                <a:latin typeface="Arial" panose="020B0604020202020204"/>
              </a:rPr>
              <a:t>Plan RRR Procedures</a:t>
            </a:r>
            <a:endParaRPr lang="en-US" sz="3200" b="0"/>
          </a:p>
        </p:txBody>
      </p:sp>
      <p:sp>
        <p:nvSpPr>
          <p:cNvPr id="16" name="Title 1">
            <a:extLst>
              <a:ext uri="{FF2B5EF4-FFF2-40B4-BE49-F238E27FC236}">
                <a16:creationId xmlns:a16="http://schemas.microsoft.com/office/drawing/2014/main" id="{4E4ABD43-661B-72E2-89DE-32EC2FDE96F1}"/>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2 Plan RRR Procedures 1</a:t>
            </a:r>
          </a:p>
        </p:txBody>
      </p:sp>
      <p:sp>
        <p:nvSpPr>
          <p:cNvPr id="3" name="Content">
            <a:extLst>
              <a:ext uri="{FF2B5EF4-FFF2-40B4-BE49-F238E27FC236}">
                <a16:creationId xmlns:a16="http://schemas.microsoft.com/office/drawing/2014/main" id="{F474782C-0812-D57D-D0B5-64BF6A8858BE}"/>
              </a:ext>
            </a:extLst>
          </p:cNvPr>
          <p:cNvSpPr>
            <a:spLocks noGrp="1"/>
          </p:cNvSpPr>
          <p:nvPr>
            <p:ph idx="1"/>
          </p:nvPr>
        </p:nvSpPr>
        <p:spPr>
          <a:xfrm>
            <a:off x="838200" y="1825625"/>
            <a:ext cx="7380767" cy="4351338"/>
          </a:xfrm>
        </p:spPr>
        <p:txBody>
          <a:bodyPr>
            <a:normAutofit fontScale="92500" lnSpcReduction="10000"/>
          </a:bodyPr>
          <a:lstStyle/>
          <a:p>
            <a:r>
              <a:rPr lang="en-US"/>
              <a:t>Collaborate with parents, families, and colleagues</a:t>
            </a:r>
          </a:p>
          <a:p>
            <a:r>
              <a:rPr lang="en-US"/>
              <a:t>Gather data to identify students’ strengths, abilities, and needs</a:t>
            </a:r>
          </a:p>
          <a:p>
            <a:r>
              <a:rPr lang="en-US"/>
              <a:t>Schedule </a:t>
            </a:r>
          </a:p>
          <a:p>
            <a:pPr lvl="1"/>
            <a:r>
              <a:rPr lang="en-US"/>
              <a:t>RRR Rating Period</a:t>
            </a:r>
          </a:p>
          <a:p>
            <a:pPr lvl="2"/>
            <a:r>
              <a:rPr lang="en-US"/>
              <a:t>Time when baseline (Direct Behavior Rating) data collected</a:t>
            </a:r>
          </a:p>
          <a:p>
            <a:pPr lvl="2"/>
            <a:r>
              <a:rPr lang="en-US"/>
              <a:t>Time when students will use self-monitoring during RRR In-Class phase</a:t>
            </a:r>
          </a:p>
          <a:p>
            <a:pPr lvl="1"/>
            <a:r>
              <a:rPr lang="en-US"/>
              <a:t>RRR Instruction Block</a:t>
            </a:r>
          </a:p>
          <a:p>
            <a:pPr lvl="2"/>
            <a:r>
              <a:rPr lang="en-US"/>
              <a:t>Time when small-group instruction will occur</a:t>
            </a:r>
            <a:br>
              <a:rPr lang="en-US"/>
            </a:br>
            <a:r>
              <a:rPr lang="en-US"/>
              <a:t>(15 lessons, 20-30 min each)</a:t>
            </a:r>
          </a:p>
          <a:p>
            <a:pPr lvl="1"/>
            <a:endParaRPr lang="en-US"/>
          </a:p>
        </p:txBody>
      </p:sp>
      <p:grpSp>
        <p:nvGrpSpPr>
          <p:cNvPr id="8" name="Group">
            <a:extLst>
              <a:ext uri="{FF2B5EF4-FFF2-40B4-BE49-F238E27FC236}">
                <a16:creationId xmlns:a16="http://schemas.microsoft.com/office/drawing/2014/main" id="{DAE089D0-1E2A-F0C0-7822-04A59AAB6CC8}"/>
              </a:ext>
              <a:ext uri="{C183D7F6-B498-43B3-948B-1728B52AA6E4}">
                <adec:decorative xmlns:adec="http://schemas.microsoft.com/office/drawing/2017/decorative" val="1"/>
              </a:ext>
            </a:extLst>
          </p:cNvPr>
          <p:cNvGrpSpPr/>
          <p:nvPr/>
        </p:nvGrpSpPr>
        <p:grpSpPr>
          <a:xfrm>
            <a:off x="8218967" y="1529501"/>
            <a:ext cx="3469840" cy="3798998"/>
            <a:chOff x="6425514" y="2862538"/>
            <a:chExt cx="1853514" cy="1803410"/>
          </a:xfrm>
        </p:grpSpPr>
        <p:pic>
          <p:nvPicPr>
            <p:cNvPr id="9" name="Picture">
              <a:extLst>
                <a:ext uri="{FF2B5EF4-FFF2-40B4-BE49-F238E27FC236}">
                  <a16:creationId xmlns:a16="http://schemas.microsoft.com/office/drawing/2014/main" id="{59F9C644-6925-BA61-B713-5FD17265D64E}"/>
                </a:ext>
              </a:extLst>
            </p:cNvPr>
            <p:cNvPicPr>
              <a:picLocks noChangeAspect="1"/>
            </p:cNvPicPr>
            <p:nvPr/>
          </p:nvPicPr>
          <p:blipFill>
            <a:blip r:embed="rId3"/>
            <a:srcRect l="1552" t="22447" r="2735" b="18881"/>
            <a:stretch>
              <a:fillRect/>
            </a:stretch>
          </p:blipFill>
          <p:spPr>
            <a:xfrm>
              <a:off x="6425514" y="2862538"/>
              <a:ext cx="1853514" cy="180341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0" name="TextBox 1">
              <a:extLst>
                <a:ext uri="{FF2B5EF4-FFF2-40B4-BE49-F238E27FC236}">
                  <a16:creationId xmlns:a16="http://schemas.microsoft.com/office/drawing/2014/main" id="{E4F77175-6F70-79E4-932A-A97285D164C3}"/>
                </a:ext>
              </a:extLst>
            </p:cNvPr>
            <p:cNvSpPr txBox="1"/>
            <p:nvPr/>
          </p:nvSpPr>
          <p:spPr>
            <a:xfrm>
              <a:off x="6457749" y="3289648"/>
              <a:ext cx="894522" cy="248376"/>
            </a:xfrm>
            <a:prstGeom prst="rect">
              <a:avLst/>
            </a:prstGeom>
            <a:noFill/>
            <a:ln w="3175">
              <a:noFill/>
            </a:ln>
          </p:spPr>
          <p:txBody>
            <a:bodyPr wrap="square" rtlCol="0">
              <a:spAutoFit/>
            </a:bodyPr>
            <a:lstStyle/>
            <a:p>
              <a:pPr algn="ctr"/>
              <a:r>
                <a:rPr lang="en-US" sz="1400" b="1">
                  <a:latin typeface="Dreaming Outloud Pro" panose="03050502040302030504" pitchFamily="66" charset="0"/>
                  <a:cs typeface="Dreaming Outloud Pro" panose="03050502040302030504" pitchFamily="66" charset="0"/>
                </a:rPr>
                <a:t>2:00-2:40</a:t>
              </a:r>
            </a:p>
            <a:p>
              <a:pPr algn="ctr"/>
              <a:r>
                <a:rPr lang="en-US" sz="1400" b="1">
                  <a:latin typeface="Dreaming Outloud Pro" panose="03050502040302030504" pitchFamily="66" charset="0"/>
                  <a:cs typeface="Dreaming Outloud Pro" panose="03050502040302030504" pitchFamily="66" charset="0"/>
                </a:rPr>
                <a:t>Monday-Thursday</a:t>
              </a:r>
            </a:p>
          </p:txBody>
        </p:sp>
        <p:sp>
          <p:nvSpPr>
            <p:cNvPr id="11" name="TextBox 2">
              <a:extLst>
                <a:ext uri="{FF2B5EF4-FFF2-40B4-BE49-F238E27FC236}">
                  <a16:creationId xmlns:a16="http://schemas.microsoft.com/office/drawing/2014/main" id="{F5EE4CC9-66F0-531B-7811-19C6A0D3360C}"/>
                </a:ext>
              </a:extLst>
            </p:cNvPr>
            <p:cNvSpPr txBox="1"/>
            <p:nvPr/>
          </p:nvSpPr>
          <p:spPr>
            <a:xfrm>
              <a:off x="7255366" y="3335814"/>
              <a:ext cx="894522" cy="175324"/>
            </a:xfrm>
            <a:prstGeom prst="rect">
              <a:avLst/>
            </a:prstGeom>
            <a:noFill/>
            <a:ln w="3175">
              <a:noFill/>
            </a:ln>
          </p:spPr>
          <p:txBody>
            <a:bodyPr wrap="square" rtlCol="0">
              <a:spAutoFit/>
            </a:bodyPr>
            <a:lstStyle/>
            <a:p>
              <a:pPr algn="ctr"/>
              <a:r>
                <a:rPr lang="en-US" b="1">
                  <a:latin typeface="Dreaming Outloud Pro" panose="03050502040302030504" pitchFamily="66" charset="0"/>
                  <a:cs typeface="Dreaming Outloud Pro" panose="03050502040302030504" pitchFamily="66" charset="0"/>
                </a:rPr>
                <a:t>Math</a:t>
              </a:r>
            </a:p>
          </p:txBody>
        </p:sp>
        <p:sp>
          <p:nvSpPr>
            <p:cNvPr id="12" name="TextBox 3">
              <a:extLst>
                <a:ext uri="{FF2B5EF4-FFF2-40B4-BE49-F238E27FC236}">
                  <a16:creationId xmlns:a16="http://schemas.microsoft.com/office/drawing/2014/main" id="{C4F500F4-DD17-EE84-A4DE-D7F910B7D56B}"/>
                </a:ext>
              </a:extLst>
            </p:cNvPr>
            <p:cNvSpPr txBox="1"/>
            <p:nvPr/>
          </p:nvSpPr>
          <p:spPr>
            <a:xfrm>
              <a:off x="6457748" y="4221638"/>
              <a:ext cx="894522" cy="273944"/>
            </a:xfrm>
            <a:prstGeom prst="rect">
              <a:avLst/>
            </a:prstGeom>
            <a:noFill/>
            <a:ln w="3175">
              <a:noFill/>
            </a:ln>
          </p:spPr>
          <p:txBody>
            <a:bodyPr wrap="square" rtlCol="0">
              <a:spAutoFit/>
            </a:bodyPr>
            <a:lstStyle/>
            <a:p>
              <a:pPr algn="ctr"/>
              <a:r>
                <a:rPr lang="en-US" sz="1050" b="1">
                  <a:latin typeface="Dreaming Outloud Pro" panose="03050502040302030504" pitchFamily="66" charset="0"/>
                  <a:cs typeface="Dreaming Outloud Pro" panose="03050502040302030504" pitchFamily="66" charset="0"/>
                </a:rPr>
                <a:t>10:00-10:25</a:t>
              </a:r>
            </a:p>
            <a:p>
              <a:pPr algn="ctr"/>
              <a:r>
                <a:rPr lang="en-US" sz="1050" b="1">
                  <a:latin typeface="Dreaming Outloud Pro" panose="03050502040302030504" pitchFamily="66" charset="0"/>
                  <a:cs typeface="Dreaming Outloud Pro" panose="03050502040302030504" pitchFamily="66" charset="0"/>
                </a:rPr>
                <a:t>Monday, Wednesday, Thursday</a:t>
              </a:r>
            </a:p>
          </p:txBody>
        </p:sp>
        <p:sp>
          <p:nvSpPr>
            <p:cNvPr id="13" name="TextBox 4">
              <a:extLst>
                <a:ext uri="{FF2B5EF4-FFF2-40B4-BE49-F238E27FC236}">
                  <a16:creationId xmlns:a16="http://schemas.microsoft.com/office/drawing/2014/main" id="{B50A35A2-F878-CD82-FE45-A0859417AB0A}"/>
                </a:ext>
              </a:extLst>
            </p:cNvPr>
            <p:cNvSpPr txBox="1"/>
            <p:nvPr/>
          </p:nvSpPr>
          <p:spPr>
            <a:xfrm>
              <a:off x="7303818" y="4273533"/>
              <a:ext cx="894522" cy="120536"/>
            </a:xfrm>
            <a:prstGeom prst="rect">
              <a:avLst/>
            </a:prstGeom>
            <a:noFill/>
            <a:ln w="3175">
              <a:noFill/>
            </a:ln>
          </p:spPr>
          <p:txBody>
            <a:bodyPr wrap="square" rtlCol="0">
              <a:spAutoFit/>
            </a:bodyPr>
            <a:lstStyle/>
            <a:p>
              <a:pPr algn="ctr"/>
              <a:r>
                <a:rPr lang="en-US" sz="1050" b="1">
                  <a:latin typeface="Dreaming Outloud Pro" panose="03050502040302030504" pitchFamily="66" charset="0"/>
                  <a:cs typeface="Dreaming Outloud Pro" panose="03050502040302030504" pitchFamily="66" charset="0"/>
                </a:rPr>
                <a:t>Independent Work Time</a:t>
              </a:r>
            </a:p>
          </p:txBody>
        </p:sp>
      </p:grpSp>
      <p:grpSp>
        <p:nvGrpSpPr>
          <p:cNvPr id="6" name="RRR">
            <a:extLst>
              <a:ext uri="{FF2B5EF4-FFF2-40B4-BE49-F238E27FC236}">
                <a16:creationId xmlns:a16="http://schemas.microsoft.com/office/drawing/2014/main" id="{F382F344-5132-6B1C-83E6-A2F00D3F53AF}"/>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4" name="Logo">
              <a:extLst>
                <a:ext uri="{FF2B5EF4-FFF2-40B4-BE49-F238E27FC236}">
                  <a16:creationId xmlns:a16="http://schemas.microsoft.com/office/drawing/2014/main" id="{EE37913E-E3F4-3271-DFC5-8050FB556EDA}"/>
                </a:ext>
              </a:extLst>
            </p:cNvPr>
            <p:cNvPicPr>
              <a:picLocks noChangeAspect="1"/>
            </p:cNvPicPr>
            <p:nvPr/>
          </p:nvPicPr>
          <p:blipFill>
            <a:blip r:embed="rId4"/>
            <a:srcRect/>
            <a:stretch/>
          </p:blipFill>
          <p:spPr>
            <a:xfrm>
              <a:off x="10316269" y="313308"/>
              <a:ext cx="827981" cy="827981"/>
            </a:xfrm>
            <a:prstGeom prst="rect">
              <a:avLst/>
            </a:prstGeom>
          </p:spPr>
        </p:pic>
        <p:pic>
          <p:nvPicPr>
            <p:cNvPr id="15" name="Module" descr="Module 6.3.2.6 Recognize. Relax. Record.">
              <a:extLst>
                <a:ext uri="{FF2B5EF4-FFF2-40B4-BE49-F238E27FC236}">
                  <a16:creationId xmlns:a16="http://schemas.microsoft.com/office/drawing/2014/main" id="{2136F61B-088A-5D84-FEA5-552B90953B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767314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820BF-6A41-8955-15EF-5DD3E3AF7E34}"/>
              </a:ext>
            </a:extLst>
          </p:cNvPr>
          <p:cNvSpPr>
            <a:spLocks noGrp="1"/>
          </p:cNvSpPr>
          <p:nvPr>
            <p:ph type="title"/>
          </p:nvPr>
        </p:nvSpPr>
        <p:spPr/>
        <p:txBody>
          <a:bodyPr/>
          <a:lstStyle/>
          <a:p>
            <a:r>
              <a:rPr lang="en-US"/>
              <a:t>Step 3</a:t>
            </a:r>
          </a:p>
        </p:txBody>
      </p:sp>
      <p:sp>
        <p:nvSpPr>
          <p:cNvPr id="3" name="Text 1">
            <a:extLst>
              <a:ext uri="{FF2B5EF4-FFF2-40B4-BE49-F238E27FC236}">
                <a16:creationId xmlns:a16="http://schemas.microsoft.com/office/drawing/2014/main" id="{93B915D0-2997-EE8B-3720-70DC44639DE9}"/>
              </a:ext>
            </a:extLst>
          </p:cNvPr>
          <p:cNvSpPr>
            <a:spLocks noGrp="1"/>
          </p:cNvSpPr>
          <p:nvPr>
            <p:ph type="body" idx="1"/>
          </p:nvPr>
        </p:nvSpPr>
        <p:spPr/>
        <p:txBody>
          <a:bodyPr/>
          <a:lstStyle/>
          <a:p>
            <a:r>
              <a:rPr lang="en-US" b="1"/>
              <a:t>Begin baseline data collection</a:t>
            </a:r>
          </a:p>
          <a:p>
            <a:endParaRPr lang="en-US"/>
          </a:p>
        </p:txBody>
      </p:sp>
    </p:spTree>
    <p:extLst>
      <p:ext uri="{BB962C8B-B14F-4D97-AF65-F5344CB8AC3E}">
        <p14:creationId xmlns:p14="http://schemas.microsoft.com/office/powerpoint/2010/main" val="33962058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A1C8A-4EC6-B988-662A-B9E510F2740A}"/>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1D5FF033-B8FA-6090-5580-328C1BEEA544}"/>
              </a:ext>
              <a:ext uri="{C183D7F6-B498-43B3-948B-1728B52AA6E4}">
                <adec:decorative xmlns:adec="http://schemas.microsoft.com/office/drawing/2017/decorative" val="1"/>
              </a:ext>
            </a:extLst>
          </p:cNvPr>
          <p:cNvSpPr>
            <a:spLocks noGrp="1"/>
          </p:cNvSpPr>
          <p:nvPr>
            <p:ph type="title"/>
          </p:nvPr>
        </p:nvSpPr>
        <p:spPr/>
        <p:txBody>
          <a:bodyPr/>
          <a:lstStyle/>
          <a:p>
            <a:r>
              <a:rPr lang="en-US"/>
              <a:t>RRR Module Highlight!</a:t>
            </a:r>
          </a:p>
        </p:txBody>
      </p:sp>
      <p:sp>
        <p:nvSpPr>
          <p:cNvPr id="6" name="Title 1">
            <a:extLst>
              <a:ext uri="{FF2B5EF4-FFF2-40B4-BE49-F238E27FC236}">
                <a16:creationId xmlns:a16="http://schemas.microsoft.com/office/drawing/2014/main" id="{084A6907-BF52-8D2D-4609-1A5A28F40756}"/>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RRR Module Highlight 2</a:t>
            </a:r>
          </a:p>
        </p:txBody>
      </p:sp>
      <p:pic>
        <p:nvPicPr>
          <p:cNvPr id="5" name="Picture 1" descr="Recognize. Relax. Record. module cover">
            <a:extLst>
              <a:ext uri="{FF2B5EF4-FFF2-40B4-BE49-F238E27FC236}">
                <a16:creationId xmlns:a16="http://schemas.microsoft.com/office/drawing/2014/main" id="{7A4F0B07-D6F9-4DDB-9780-68CDE40FBC1F}"/>
              </a:ext>
            </a:extLst>
          </p:cNvPr>
          <p:cNvPicPr>
            <a:picLocks noChangeAspect="1"/>
          </p:cNvPicPr>
          <p:nvPr/>
        </p:nvPicPr>
        <p:blipFill>
          <a:blip r:embed="rId3"/>
          <a:stretch>
            <a:fillRect/>
          </a:stretch>
        </p:blipFill>
        <p:spPr>
          <a:xfrm>
            <a:off x="838200" y="1825625"/>
            <a:ext cx="2784855" cy="4351338"/>
          </a:xfrm>
          <a:prstGeom prst="rect">
            <a:avLst/>
          </a:prstGeom>
          <a:ln>
            <a:noFill/>
          </a:ln>
          <a:effectLst>
            <a:outerShdw blurRad="292100" dist="139700" dir="2700000" algn="tl" rotWithShape="0">
              <a:srgbClr val="333333">
                <a:alpha val="65000"/>
              </a:srgbClr>
            </a:outerShdw>
          </a:effectLst>
        </p:spPr>
      </p:pic>
      <p:grpSp>
        <p:nvGrpSpPr>
          <p:cNvPr id="2" name="Group" descr="Screenshot of the RRR module table of contents with a blue rectangle outlining page 16 (Step 3)">
            <a:extLst>
              <a:ext uri="{FF2B5EF4-FFF2-40B4-BE49-F238E27FC236}">
                <a16:creationId xmlns:a16="http://schemas.microsoft.com/office/drawing/2014/main" id="{A34E5E9E-53B1-5754-A192-E374D31802AB}"/>
              </a:ext>
            </a:extLst>
          </p:cNvPr>
          <p:cNvGrpSpPr/>
          <p:nvPr/>
        </p:nvGrpSpPr>
        <p:grpSpPr>
          <a:xfrm>
            <a:off x="3870496" y="1690688"/>
            <a:ext cx="2304288" cy="4536436"/>
            <a:chOff x="3870496" y="1690688"/>
            <a:chExt cx="2304288" cy="4536436"/>
          </a:xfrm>
        </p:grpSpPr>
        <p:pic>
          <p:nvPicPr>
            <p:cNvPr id="8" name="Picture">
              <a:extLst>
                <a:ext uri="{FF2B5EF4-FFF2-40B4-BE49-F238E27FC236}">
                  <a16:creationId xmlns:a16="http://schemas.microsoft.com/office/drawing/2014/main" id="{803D6C8A-3CC8-2D49-037E-1DB25309F610}"/>
                </a:ext>
              </a:extLst>
            </p:cNvPr>
            <p:cNvPicPr>
              <a:picLocks noChangeAspect="1"/>
            </p:cNvPicPr>
            <p:nvPr/>
          </p:nvPicPr>
          <p:blipFill>
            <a:blip r:embed="rId4"/>
            <a:srcRect/>
            <a:stretch/>
          </p:blipFill>
          <p:spPr>
            <a:xfrm>
              <a:off x="4117938" y="1690688"/>
              <a:ext cx="1809405" cy="4536436"/>
            </a:xfrm>
            <a:prstGeom prst="rect">
              <a:avLst/>
            </a:prstGeom>
            <a:ln>
              <a:noFill/>
            </a:ln>
            <a:effectLst>
              <a:outerShdw blurRad="292100" dist="139700" dir="2700000" algn="tl" rotWithShape="0">
                <a:srgbClr val="333333">
                  <a:alpha val="65000"/>
                </a:srgbClr>
              </a:outerShdw>
            </a:effectLst>
          </p:spPr>
        </p:pic>
        <p:sp>
          <p:nvSpPr>
            <p:cNvPr id="11" name="Rectangle">
              <a:extLst>
                <a:ext uri="{FF2B5EF4-FFF2-40B4-BE49-F238E27FC236}">
                  <a16:creationId xmlns:a16="http://schemas.microsoft.com/office/drawing/2014/main" id="{9FB8D66F-99A1-B095-852D-FC3DC351F93B}"/>
                </a:ext>
              </a:extLst>
            </p:cNvPr>
            <p:cNvSpPr/>
            <p:nvPr/>
          </p:nvSpPr>
          <p:spPr>
            <a:xfrm>
              <a:off x="3870496" y="4431137"/>
              <a:ext cx="2304288" cy="32004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3" descr="Data Tracker (duration tab)">
            <a:extLst>
              <a:ext uri="{FF2B5EF4-FFF2-40B4-BE49-F238E27FC236}">
                <a16:creationId xmlns:a16="http://schemas.microsoft.com/office/drawing/2014/main" id="{DC1FA563-87F9-E90A-D35B-8E3F3838F21D}"/>
              </a:ext>
            </a:extLst>
          </p:cNvPr>
          <p:cNvPicPr>
            <a:picLocks noChangeAspect="1" noChangeArrowheads="1"/>
          </p:cNvPicPr>
          <p:nvPr/>
        </p:nvPicPr>
        <p:blipFill rotWithShape="1">
          <a:blip r:embed="rId5"/>
          <a:srcRect r="12301"/>
          <a:stretch>
            <a:fillRect/>
          </a:stretch>
        </p:blipFill>
        <p:spPr bwMode="auto">
          <a:xfrm>
            <a:off x="6632896" y="2484119"/>
            <a:ext cx="5124159" cy="2672961"/>
          </a:xfrm>
          <a:prstGeom prst="rect">
            <a:avLst/>
          </a:prstGeom>
          <a:ln w="635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3" name="RRR">
            <a:extLst>
              <a:ext uri="{FF2B5EF4-FFF2-40B4-BE49-F238E27FC236}">
                <a16:creationId xmlns:a16="http://schemas.microsoft.com/office/drawing/2014/main" id="{1CFD5CBF-8EA6-0523-F0D7-3D1EE3AD3874}"/>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F7478AF0-CDBE-B1C9-B945-79D9BE17E21F}"/>
                </a:ext>
              </a:extLst>
            </p:cNvPr>
            <p:cNvPicPr>
              <a:picLocks noChangeAspect="1"/>
            </p:cNvPicPr>
            <p:nvPr/>
          </p:nvPicPr>
          <p:blipFill>
            <a:blip r:embed="rId6"/>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6E4986E8-419B-DD6C-EDDE-8B523F2329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140231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5A2B8-624D-7999-04C2-A744FA597811}"/>
              </a:ext>
            </a:extLst>
          </p:cNvPr>
          <p:cNvSpPr>
            <a:spLocks noGrp="1"/>
          </p:cNvSpPr>
          <p:nvPr>
            <p:ph type="title"/>
          </p:nvPr>
        </p:nvSpPr>
        <p:spPr/>
        <p:txBody>
          <a:bodyPr/>
          <a:lstStyle/>
          <a:p>
            <a:r>
              <a:rPr lang="en-US"/>
              <a:t>Step 3</a:t>
            </a:r>
            <a:br>
              <a:rPr lang="en-US"/>
            </a:br>
            <a:r>
              <a:rPr lang="en-US" sz="3200" b="0">
                <a:latin typeface="Arial" panose="020B0604020202020204"/>
              </a:rPr>
              <a:t>Begin baseline data collection</a:t>
            </a:r>
            <a:endParaRPr lang="en-US" sz="3200" b="0"/>
          </a:p>
        </p:txBody>
      </p:sp>
      <p:pic>
        <p:nvPicPr>
          <p:cNvPr id="7" name="Picture 1" descr="RRR Teacher Recording Form (direct behavior rating)">
            <a:extLst>
              <a:ext uri="{FF2B5EF4-FFF2-40B4-BE49-F238E27FC236}">
                <a16:creationId xmlns:a16="http://schemas.microsoft.com/office/drawing/2014/main" id="{393B6E8E-8E0B-051A-B9DA-02EBE74642E4}"/>
              </a:ext>
            </a:extLst>
          </p:cNvPr>
          <p:cNvPicPr>
            <a:picLocks noGrp="1" noChangeAspect="1"/>
          </p:cNvPicPr>
          <p:nvPr>
            <p:ph sz="half" idx="1"/>
          </p:nvPr>
        </p:nvPicPr>
        <p:blipFill>
          <a:blip r:embed="rId2"/>
          <a:stretch>
            <a:fillRect/>
          </a:stretch>
        </p:blipFill>
        <p:spPr>
          <a:xfrm>
            <a:off x="838200" y="1998858"/>
            <a:ext cx="5077047" cy="3924063"/>
          </a:xfrm>
          <a:prstGeom prst="rect">
            <a:avLst/>
          </a:prstGeom>
          <a:ln>
            <a:noFill/>
          </a:ln>
          <a:effectLst>
            <a:outerShdw blurRad="292100" dist="139700" dir="2700000" algn="tl" rotWithShape="0">
              <a:srgbClr val="333333">
                <a:alpha val="65000"/>
              </a:srgbClr>
            </a:outerShdw>
          </a:effectLst>
        </p:spPr>
      </p:pic>
      <p:pic>
        <p:nvPicPr>
          <p:cNvPr id="9" name="Picture 2" descr="RRR Engagement Graphing Handout">
            <a:extLst>
              <a:ext uri="{FF2B5EF4-FFF2-40B4-BE49-F238E27FC236}">
                <a16:creationId xmlns:a16="http://schemas.microsoft.com/office/drawing/2014/main" id="{4EBF650C-1282-5F89-E27A-A8531CC396A8}"/>
              </a:ext>
            </a:extLst>
          </p:cNvPr>
          <p:cNvPicPr>
            <a:picLocks noGrp="1" noChangeAspect="1"/>
          </p:cNvPicPr>
          <p:nvPr>
            <p:ph sz="half" idx="2"/>
          </p:nvPr>
        </p:nvPicPr>
        <p:blipFill>
          <a:blip r:embed="rId3"/>
          <a:stretch>
            <a:fillRect/>
          </a:stretch>
        </p:blipFill>
        <p:spPr>
          <a:xfrm>
            <a:off x="6172200" y="1999313"/>
            <a:ext cx="5077047" cy="3923172"/>
          </a:xfrm>
          <a:prstGeom prst="rect">
            <a:avLst/>
          </a:prstGeom>
          <a:ln>
            <a:noFill/>
          </a:ln>
          <a:effectLst>
            <a:outerShdw blurRad="292100" dist="139700" dir="2700000" algn="tl" rotWithShape="0">
              <a:srgbClr val="333333">
                <a:alpha val="65000"/>
              </a:srgbClr>
            </a:outerShdw>
          </a:effectLst>
        </p:spPr>
      </p:pic>
      <p:grpSp>
        <p:nvGrpSpPr>
          <p:cNvPr id="6" name="RRR">
            <a:extLst>
              <a:ext uri="{FF2B5EF4-FFF2-40B4-BE49-F238E27FC236}">
                <a16:creationId xmlns:a16="http://schemas.microsoft.com/office/drawing/2014/main" id="{54DE14C6-37C6-F9F7-67C9-4FC4EAFA082E}"/>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D3213C13-2415-2BFF-616F-AE88D53E1D5A}"/>
                </a:ext>
              </a:extLst>
            </p:cNvPr>
            <p:cNvPicPr>
              <a:picLocks noChangeAspect="1"/>
            </p:cNvPicPr>
            <p:nvPr/>
          </p:nvPicPr>
          <p:blipFill>
            <a:blip r:embed="rId4"/>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33AA4C21-B0F0-626E-DBA4-C0B518E093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6673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22B4F-28CA-84EF-A42D-52E6978F64C7}"/>
              </a:ext>
            </a:extLst>
          </p:cNvPr>
          <p:cNvSpPr>
            <a:spLocks noGrp="1"/>
          </p:cNvSpPr>
          <p:nvPr>
            <p:ph type="title"/>
          </p:nvPr>
        </p:nvSpPr>
        <p:spPr/>
        <p:txBody>
          <a:bodyPr/>
          <a:lstStyle/>
          <a:p>
            <a:r>
              <a:rPr lang="en-US"/>
              <a:t>Direct Behavior Rating (DBR)</a:t>
            </a:r>
          </a:p>
        </p:txBody>
      </p:sp>
      <p:sp>
        <p:nvSpPr>
          <p:cNvPr id="3" name="Content 1">
            <a:extLst>
              <a:ext uri="{FF2B5EF4-FFF2-40B4-BE49-F238E27FC236}">
                <a16:creationId xmlns:a16="http://schemas.microsoft.com/office/drawing/2014/main" id="{C0BF3B20-3E94-8D4C-3A96-79B4A83789EB}"/>
              </a:ext>
            </a:extLst>
          </p:cNvPr>
          <p:cNvSpPr>
            <a:spLocks noGrp="1"/>
          </p:cNvSpPr>
          <p:nvPr>
            <p:ph idx="1"/>
          </p:nvPr>
        </p:nvSpPr>
        <p:spPr>
          <a:xfrm>
            <a:off x="838200" y="1825625"/>
            <a:ext cx="10938468" cy="4351338"/>
          </a:xfrm>
        </p:spPr>
        <p:txBody>
          <a:bodyPr>
            <a:normAutofit/>
          </a:bodyPr>
          <a:lstStyle/>
          <a:p>
            <a:pPr marL="0" indent="0">
              <a:buNone/>
            </a:pPr>
            <a:r>
              <a:rPr lang="en-US"/>
              <a:t>A tool that involves a</a:t>
            </a:r>
            <a:r>
              <a:rPr lang="en-US" b="1" i="1"/>
              <a:t> </a:t>
            </a:r>
            <a:r>
              <a:rPr lang="en-US" b="1"/>
              <a:t>brief rating </a:t>
            </a:r>
            <a:r>
              <a:rPr lang="en-US"/>
              <a:t>of </a:t>
            </a:r>
            <a:r>
              <a:rPr lang="en-US" b="1"/>
              <a:t>target behavior </a:t>
            </a:r>
            <a:r>
              <a:rPr lang="en-US"/>
              <a:t>immediately following a specified </a:t>
            </a:r>
            <a:r>
              <a:rPr lang="en-US" b="1"/>
              <a:t>observation period</a:t>
            </a:r>
            <a:r>
              <a:rPr lang="en-US"/>
              <a:t>.</a:t>
            </a:r>
          </a:p>
          <a:p>
            <a:pPr marL="0" indent="0">
              <a:buNone/>
            </a:pPr>
            <a:endParaRPr lang="en-US"/>
          </a:p>
        </p:txBody>
      </p:sp>
      <p:pic>
        <p:nvPicPr>
          <p:cNvPr id="6" name="Picture 1" descr="Screenshot of the Direct Behavior Rating Training Site home page">
            <a:extLst>
              <a:ext uri="{FF2B5EF4-FFF2-40B4-BE49-F238E27FC236}">
                <a16:creationId xmlns:a16="http://schemas.microsoft.com/office/drawing/2014/main" id="{E687CF3F-61D1-B261-BF50-F5172B106173}"/>
              </a:ext>
            </a:extLst>
          </p:cNvPr>
          <p:cNvPicPr>
            <a:picLocks noChangeAspect="1"/>
          </p:cNvPicPr>
          <p:nvPr/>
        </p:nvPicPr>
        <p:blipFill>
          <a:blip r:embed="rId3"/>
          <a:srcRect l="1348" t="-1" r="814" b="426"/>
          <a:stretch/>
        </p:blipFill>
        <p:spPr>
          <a:xfrm>
            <a:off x="2838104" y="2934118"/>
            <a:ext cx="3276394" cy="2981587"/>
          </a:xfrm>
          <a:prstGeom prst="rect">
            <a:avLst/>
          </a:prstGeom>
          <a:ln>
            <a:noFill/>
          </a:ln>
          <a:effectLst>
            <a:outerShdw blurRad="292100" dist="139700" dir="2700000" algn="tl" rotWithShape="0">
              <a:srgbClr val="333333">
                <a:alpha val="65000"/>
              </a:srgbClr>
            </a:outerShdw>
          </a:effectLst>
        </p:spPr>
      </p:pic>
      <p:pic>
        <p:nvPicPr>
          <p:cNvPr id="8" name="Picture 2" descr="Direct Behavior Rating to Support Classroom Behavior and Engagement module cover">
            <a:extLst>
              <a:ext uri="{FF2B5EF4-FFF2-40B4-BE49-F238E27FC236}">
                <a16:creationId xmlns:a16="http://schemas.microsoft.com/office/drawing/2014/main" id="{D7D44E5E-E43F-762A-4D42-08189CCCF6E2}"/>
              </a:ext>
            </a:extLst>
          </p:cNvPr>
          <p:cNvPicPr>
            <a:picLocks noChangeAspect="1"/>
          </p:cNvPicPr>
          <p:nvPr/>
        </p:nvPicPr>
        <p:blipFill>
          <a:blip r:embed="rId4"/>
          <a:stretch>
            <a:fillRect/>
          </a:stretch>
        </p:blipFill>
        <p:spPr>
          <a:xfrm>
            <a:off x="6921168" y="2934118"/>
            <a:ext cx="1908215" cy="2981587"/>
          </a:xfrm>
          <a:prstGeom prst="rect">
            <a:avLst/>
          </a:prstGeom>
          <a:ln>
            <a:noFill/>
          </a:ln>
          <a:effectLst>
            <a:outerShdw blurRad="292100" dist="139700" dir="2700000" algn="tl" rotWithShape="0">
              <a:srgbClr val="333333">
                <a:alpha val="65000"/>
              </a:srgbClr>
            </a:outerShdw>
          </a:effectLst>
        </p:spPr>
      </p:pic>
      <p:sp>
        <p:nvSpPr>
          <p:cNvPr id="4" name="TextBox">
            <a:extLst>
              <a:ext uri="{FF2B5EF4-FFF2-40B4-BE49-F238E27FC236}">
                <a16:creationId xmlns:a16="http://schemas.microsoft.com/office/drawing/2014/main" id="{F9C06B34-2F26-ECA2-8086-46B3808BBD41}"/>
              </a:ext>
              <a:ext uri="{C183D7F6-B498-43B3-948B-1728B52AA6E4}">
                <adec:decorative xmlns:adec="http://schemas.microsoft.com/office/drawing/2017/decorative" val="1"/>
              </a:ext>
            </a:extLst>
          </p:cNvPr>
          <p:cNvSpPr txBox="1"/>
          <p:nvPr/>
        </p:nvSpPr>
        <p:spPr>
          <a:xfrm>
            <a:off x="838200" y="6176963"/>
            <a:ext cx="9436942" cy="523220"/>
          </a:xfrm>
          <a:prstGeom prst="rect">
            <a:avLst/>
          </a:prstGeom>
          <a:noFill/>
        </p:spPr>
        <p:txBody>
          <a:bodyPr wrap="none" rtlCol="0">
            <a:spAutoFit/>
          </a:bodyPr>
          <a:lstStyle/>
          <a:p>
            <a:r>
              <a:rPr lang="en-US" sz="1400">
                <a:solidFill>
                  <a:schemeClr val="bg1">
                    <a:lumMod val="65000"/>
                  </a:schemeClr>
                </a:solidFill>
              </a:rPr>
              <a:t>Source: University of Connecticut. (n.d.). Direct behavior rating: Assessment training module. [video training module].</a:t>
            </a:r>
          </a:p>
          <a:p>
            <a:r>
              <a:rPr lang="en-US" sz="1400">
                <a:solidFill>
                  <a:schemeClr val="bg1">
                    <a:lumMod val="65000"/>
                  </a:schemeClr>
                </a:solidFill>
              </a:rPr>
              <a:t>             www.dbrtraining.education.uconn.edu/video.php</a:t>
            </a:r>
            <a:endParaRPr lang="en-US" sz="1400" i="1">
              <a:solidFill>
                <a:schemeClr val="bg1">
                  <a:lumMod val="65000"/>
                </a:schemeClr>
              </a:solidFill>
            </a:endParaRPr>
          </a:p>
        </p:txBody>
      </p:sp>
      <p:grpSp>
        <p:nvGrpSpPr>
          <p:cNvPr id="10" name="RRR">
            <a:extLst>
              <a:ext uri="{FF2B5EF4-FFF2-40B4-BE49-F238E27FC236}">
                <a16:creationId xmlns:a16="http://schemas.microsoft.com/office/drawing/2014/main" id="{6DF96346-D211-7E3F-9920-C21D7C9892D5}"/>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1" name="Logo">
              <a:extLst>
                <a:ext uri="{FF2B5EF4-FFF2-40B4-BE49-F238E27FC236}">
                  <a16:creationId xmlns:a16="http://schemas.microsoft.com/office/drawing/2014/main" id="{6DFBC9A3-90BC-A195-C6F7-2BB3F2E97A7A}"/>
                </a:ext>
              </a:extLst>
            </p:cNvPr>
            <p:cNvPicPr>
              <a:picLocks noChangeAspect="1"/>
            </p:cNvPicPr>
            <p:nvPr/>
          </p:nvPicPr>
          <p:blipFill>
            <a:blip r:embed="rId5"/>
            <a:srcRect/>
            <a:stretch/>
          </p:blipFill>
          <p:spPr>
            <a:xfrm>
              <a:off x="10316269" y="313308"/>
              <a:ext cx="827981" cy="827981"/>
            </a:xfrm>
            <a:prstGeom prst="rect">
              <a:avLst/>
            </a:prstGeom>
          </p:spPr>
        </p:pic>
        <p:pic>
          <p:nvPicPr>
            <p:cNvPr id="12" name="Module" descr="Module 6.3.2.6 Recognize. Relax. Record.">
              <a:extLst>
                <a:ext uri="{FF2B5EF4-FFF2-40B4-BE49-F238E27FC236}">
                  <a16:creationId xmlns:a16="http://schemas.microsoft.com/office/drawing/2014/main" id="{B2C1F7E0-CD14-3089-D482-B05A88CB95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096101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5AFF3-1653-78B6-07D1-32F6CF623FDA}"/>
              </a:ext>
            </a:extLst>
          </p:cNvPr>
          <p:cNvSpPr>
            <a:spLocks noGrp="1"/>
          </p:cNvSpPr>
          <p:nvPr>
            <p:ph type="title"/>
          </p:nvPr>
        </p:nvSpPr>
        <p:spPr>
          <a:xfrm>
            <a:off x="706534" y="360757"/>
            <a:ext cx="10515600" cy="1325563"/>
          </a:xfrm>
        </p:spPr>
        <p:txBody>
          <a:bodyPr/>
          <a:lstStyle/>
          <a:p>
            <a:r>
              <a:rPr lang="en-US"/>
              <a:t>How is DBR used in this intervention?</a:t>
            </a:r>
          </a:p>
        </p:txBody>
      </p:sp>
      <p:sp>
        <p:nvSpPr>
          <p:cNvPr id="3" name="Content 1">
            <a:extLst>
              <a:ext uri="{FF2B5EF4-FFF2-40B4-BE49-F238E27FC236}">
                <a16:creationId xmlns:a16="http://schemas.microsoft.com/office/drawing/2014/main" id="{E95FC5A3-3C8C-6C21-ADC5-1CB215B1B780}"/>
              </a:ext>
            </a:extLst>
          </p:cNvPr>
          <p:cNvSpPr>
            <a:spLocks noGrp="1"/>
          </p:cNvSpPr>
          <p:nvPr>
            <p:ph idx="1"/>
          </p:nvPr>
        </p:nvSpPr>
        <p:spPr>
          <a:xfrm>
            <a:off x="838199" y="1825625"/>
            <a:ext cx="10602687" cy="4351338"/>
          </a:xfrm>
        </p:spPr>
        <p:txBody>
          <a:bodyPr>
            <a:normAutofit/>
          </a:bodyPr>
          <a:lstStyle/>
          <a:p>
            <a:r>
              <a:rPr lang="en-US" sz="2600"/>
              <a:t>DBR data are collected during the </a:t>
            </a:r>
            <a:r>
              <a:rPr lang="en-US" sz="2600" b="1"/>
              <a:t>RRR Rating Period</a:t>
            </a:r>
            <a:r>
              <a:rPr lang="en-US" sz="2600"/>
              <a:t> a 40-minute instructional block during which students would </a:t>
            </a:r>
            <a:r>
              <a:rPr lang="en-US" sz="2600" i="1"/>
              <a:t>most </a:t>
            </a:r>
            <a:r>
              <a:rPr lang="en-US" sz="2600"/>
              <a:t>benefit from using their new strategies to increase engagement and regulate anxious feelings </a:t>
            </a:r>
          </a:p>
          <a:p>
            <a:pPr lvl="1"/>
            <a:r>
              <a:rPr lang="en-US" sz="2200"/>
              <a:t>Later in the intervention (during RRR In-Class), students will self-monitor their own behavior during this time</a:t>
            </a:r>
          </a:p>
          <a:p>
            <a:pPr>
              <a:lnSpc>
                <a:spcPct val="110000"/>
              </a:lnSpc>
            </a:pPr>
            <a:r>
              <a:rPr lang="en-US" sz="2600">
                <a:solidFill>
                  <a:schemeClr val="tx1"/>
                </a:solidFill>
              </a:rPr>
              <a:t>Teachers will collect DBR data throughout all stages of intervention:</a:t>
            </a:r>
          </a:p>
          <a:p>
            <a:pPr lvl="1">
              <a:lnSpc>
                <a:spcPct val="110000"/>
              </a:lnSpc>
            </a:pPr>
            <a:r>
              <a:rPr lang="en-US">
                <a:solidFill>
                  <a:schemeClr val="tx1"/>
                </a:solidFill>
              </a:rPr>
              <a:t>Baseline (~6-8 days)</a:t>
            </a:r>
          </a:p>
          <a:p>
            <a:pPr lvl="1">
              <a:lnSpc>
                <a:spcPct val="110000"/>
              </a:lnSpc>
            </a:pPr>
            <a:r>
              <a:rPr lang="en-US">
                <a:solidFill>
                  <a:schemeClr val="tx1"/>
                </a:solidFill>
              </a:rPr>
              <a:t>RRR Instruction</a:t>
            </a:r>
          </a:p>
          <a:p>
            <a:pPr lvl="1">
              <a:lnSpc>
                <a:spcPct val="110000"/>
              </a:lnSpc>
            </a:pPr>
            <a:r>
              <a:rPr lang="en-US">
                <a:solidFill>
                  <a:schemeClr val="tx1"/>
                </a:solidFill>
              </a:rPr>
              <a:t>RRR In-Class</a:t>
            </a:r>
          </a:p>
        </p:txBody>
      </p:sp>
      <p:pic>
        <p:nvPicPr>
          <p:cNvPr id="4" name="Content 2">
            <a:extLst>
              <a:ext uri="{FF2B5EF4-FFF2-40B4-BE49-F238E27FC236}">
                <a16:creationId xmlns:a16="http://schemas.microsoft.com/office/drawing/2014/main" id="{8B150217-78E0-B572-8BB0-B7BEFA91B84D}"/>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369911" y="4680433"/>
            <a:ext cx="2700214" cy="2089008"/>
          </a:xfrm>
          <a:prstGeom prst="rect">
            <a:avLst/>
          </a:prstGeom>
          <a:ln>
            <a:noFill/>
          </a:ln>
          <a:effectLst>
            <a:outerShdw blurRad="292100" dist="139700" dir="2700000" algn="tl" rotWithShape="0">
              <a:srgbClr val="333333">
                <a:alpha val="65000"/>
              </a:srgbClr>
            </a:outerShdw>
          </a:effectLst>
        </p:spPr>
      </p:pic>
      <p:grpSp>
        <p:nvGrpSpPr>
          <p:cNvPr id="8" name="RRR">
            <a:extLst>
              <a:ext uri="{FF2B5EF4-FFF2-40B4-BE49-F238E27FC236}">
                <a16:creationId xmlns:a16="http://schemas.microsoft.com/office/drawing/2014/main" id="{A597CF8E-C3EE-ED93-38FE-87B87D2F1048}"/>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40DC3008-2ADE-E5D2-4FBF-C7C1E6798FF4}"/>
                </a:ext>
              </a:extLst>
            </p:cNvPr>
            <p:cNvPicPr>
              <a:picLocks noChangeAspect="1"/>
            </p:cNvPicPr>
            <p:nvPr/>
          </p:nvPicPr>
          <p:blipFill>
            <a:blip r:embed="rId4"/>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B1863DF2-250D-5062-8D84-B667A6FC55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0751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descr="Comprehensive, Integrated, Three-Tiered Model of Prevention pyramid.">
            <a:extLst>
              <a:ext uri="{FF2B5EF4-FFF2-40B4-BE49-F238E27FC236}">
                <a16:creationId xmlns:a16="http://schemas.microsoft.com/office/drawing/2014/main" id="{C18350AB-5D16-EE21-8371-9C38EFF675C5}"/>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5" name="Outline" descr="A red circle outlining Tier 3 on the top of the Comprehensive, Integrated, Three-Tiered Model of Prevention pyramid. ">
            <a:extLst>
              <a:ext uri="{FF2B5EF4-FFF2-40B4-BE49-F238E27FC236}">
                <a16:creationId xmlns:a16="http://schemas.microsoft.com/office/drawing/2014/main" id="{5326371C-58D6-024C-97BB-E72875F449D0}"/>
              </a:ext>
            </a:extLst>
          </p:cNvPr>
          <p:cNvSpPr/>
          <p:nvPr/>
        </p:nvSpPr>
        <p:spPr>
          <a:xfrm>
            <a:off x="4177479" y="1114415"/>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descr="The Tier 3 Process module cover">
            <a:extLst>
              <a:ext uri="{FF2B5EF4-FFF2-40B4-BE49-F238E27FC236}">
                <a16:creationId xmlns:a16="http://schemas.microsoft.com/office/drawing/2014/main" id="{8F047738-C514-6D8B-B939-F95104A2DB08}"/>
              </a:ext>
            </a:extLst>
          </p:cNvPr>
          <p:cNvPicPr>
            <a:picLocks noChangeAspect="1"/>
          </p:cNvPicPr>
          <p:nvPr/>
        </p:nvPicPr>
        <p:blipFill>
          <a:blip r:embed="rId4"/>
          <a:stretch>
            <a:fillRect/>
          </a:stretch>
        </p:blipFill>
        <p:spPr>
          <a:xfrm>
            <a:off x="9177435" y="908543"/>
            <a:ext cx="2072454" cy="3236976"/>
          </a:xfrm>
          <a:prstGeom prst="rect">
            <a:avLst/>
          </a:prstGeom>
        </p:spPr>
      </p:pic>
      <p:sp>
        <p:nvSpPr>
          <p:cNvPr id="7" name="Title">
            <a:extLst>
              <a:ext uri="{FF2B5EF4-FFF2-40B4-BE49-F238E27FC236}">
                <a16:creationId xmlns:a16="http://schemas.microsoft.com/office/drawing/2014/main" id="{6B14B590-B107-CE43-9D40-CF1F2FCFF361}"/>
              </a:ext>
            </a:extLst>
          </p:cNvPr>
          <p:cNvSpPr txBox="1">
            <a:spLocks noGrp="1"/>
          </p:cNvSpPr>
          <p:nvPr>
            <p:ph type="title" idx="4294967295"/>
          </p:nvPr>
        </p:nvSpPr>
        <p:spPr bwMode="auto">
          <a:xfrm>
            <a:off x="2239926" y="4744996"/>
            <a:ext cx="9952074" cy="914400"/>
          </a:xfrm>
          <a:prstGeom prst="rect">
            <a:avLst/>
          </a:prstGeom>
          <a:solidFill>
            <a:srgbClr val="FF00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Tertiary (Tier 3) Intervention Grid</a:t>
            </a:r>
          </a:p>
        </p:txBody>
      </p:sp>
      <p:pic>
        <p:nvPicPr>
          <p:cNvPr id="6" name="Chart" descr="Tertiary (Tier 3) interventions grid">
            <a:extLst>
              <a:ext uri="{FF2B5EF4-FFF2-40B4-BE49-F238E27FC236}">
                <a16:creationId xmlns:a16="http://schemas.microsoft.com/office/drawing/2014/main" id="{0311E041-CA33-444B-BC43-3AA4F5A82858}"/>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807225"/>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980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B7197-B07F-94D8-76AD-D1FE742C98B5}"/>
              </a:ext>
            </a:extLst>
          </p:cNvPr>
          <p:cNvSpPr>
            <a:spLocks noGrp="1"/>
          </p:cNvSpPr>
          <p:nvPr>
            <p:ph type="title"/>
          </p:nvPr>
        </p:nvSpPr>
        <p:spPr/>
        <p:txBody>
          <a:bodyPr/>
          <a:lstStyle/>
          <a:p>
            <a:r>
              <a:rPr lang="en-US"/>
              <a:t>Teacher Recording Form</a:t>
            </a:r>
          </a:p>
        </p:txBody>
      </p:sp>
      <p:sp>
        <p:nvSpPr>
          <p:cNvPr id="5" name="Content 1">
            <a:extLst>
              <a:ext uri="{FF2B5EF4-FFF2-40B4-BE49-F238E27FC236}">
                <a16:creationId xmlns:a16="http://schemas.microsoft.com/office/drawing/2014/main" id="{078F68EB-C312-A9FD-41AD-7B7DC892D344}"/>
              </a:ext>
            </a:extLst>
          </p:cNvPr>
          <p:cNvSpPr>
            <a:spLocks noGrp="1"/>
          </p:cNvSpPr>
          <p:nvPr>
            <p:ph idx="1"/>
          </p:nvPr>
        </p:nvSpPr>
        <p:spPr>
          <a:xfrm>
            <a:off x="838200" y="1825625"/>
            <a:ext cx="4497593" cy="4351338"/>
          </a:xfrm>
        </p:spPr>
        <p:txBody>
          <a:bodyPr/>
          <a:lstStyle/>
          <a:p>
            <a:pPr marL="0" indent="0">
              <a:buNone/>
            </a:pPr>
            <a:r>
              <a:rPr lang="en-US" sz="2400"/>
              <a:t>DBR data are collected using the Recognize.Relax.Record Teacher Recording Form to measure students’: </a:t>
            </a:r>
          </a:p>
          <a:p>
            <a:pPr lvl="1"/>
            <a:r>
              <a:rPr lang="en-US"/>
              <a:t>Academic engagement </a:t>
            </a:r>
          </a:p>
          <a:p>
            <a:pPr lvl="1"/>
            <a:r>
              <a:rPr lang="en-US"/>
              <a:t>Internalizing behavior</a:t>
            </a:r>
          </a:p>
          <a:p>
            <a:endParaRPr lang="en-US"/>
          </a:p>
        </p:txBody>
      </p:sp>
      <p:pic>
        <p:nvPicPr>
          <p:cNvPr id="8" name="Content 2" descr="RRR Teacher Recording Form (direct behavior rating)">
            <a:extLst>
              <a:ext uri="{FF2B5EF4-FFF2-40B4-BE49-F238E27FC236}">
                <a16:creationId xmlns:a16="http://schemas.microsoft.com/office/drawing/2014/main" id="{EBB050A6-F944-F618-F0B6-578A41BE4AD3}"/>
              </a:ext>
            </a:extLst>
          </p:cNvPr>
          <p:cNvPicPr>
            <a:picLocks noChangeAspect="1"/>
          </p:cNvPicPr>
          <p:nvPr/>
        </p:nvPicPr>
        <p:blipFill>
          <a:blip r:embed="rId3"/>
          <a:stretch>
            <a:fillRect/>
          </a:stretch>
        </p:blipFill>
        <p:spPr>
          <a:xfrm>
            <a:off x="5634302" y="1825625"/>
            <a:ext cx="5593916" cy="4322571"/>
          </a:xfrm>
          <a:prstGeom prst="rect">
            <a:avLst/>
          </a:prstGeom>
          <a:ln>
            <a:solidFill>
              <a:schemeClr val="tx1"/>
            </a:solidFill>
          </a:ln>
        </p:spPr>
      </p:pic>
      <p:sp>
        <p:nvSpPr>
          <p:cNvPr id="7" name="Rectangle">
            <a:extLst>
              <a:ext uri="{FF2B5EF4-FFF2-40B4-BE49-F238E27FC236}">
                <a16:creationId xmlns:a16="http://schemas.microsoft.com/office/drawing/2014/main" id="{D114EF80-E51A-DD11-F7E6-DD73A93D99B9}"/>
              </a:ext>
              <a:ext uri="{C183D7F6-B498-43B3-948B-1728B52AA6E4}">
                <adec:decorative xmlns:adec="http://schemas.microsoft.com/office/drawing/2017/decorative" val="1"/>
              </a:ext>
            </a:extLst>
          </p:cNvPr>
          <p:cNvSpPr/>
          <p:nvPr/>
        </p:nvSpPr>
        <p:spPr>
          <a:xfrm>
            <a:off x="5634302" y="4475609"/>
            <a:ext cx="5719498" cy="1236701"/>
          </a:xfrm>
          <a:prstGeom prst="rect">
            <a:avLst/>
          </a:prstGeom>
          <a:noFill/>
          <a:ln>
            <a:solidFill>
              <a:srgbClr val="FEFBCB"/>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237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Operational Definition: Academic Engagement</a:t>
            </a:r>
          </a:p>
        </p:txBody>
      </p:sp>
      <p:pic>
        <p:nvPicPr>
          <p:cNvPr id="7" name="Content" descr="Image of the academic engagement operational definition from the RRR Teacher Recording Form. Academic engagement: Actively or passively participating during classroom activities. Examples include looking toward educator (or contributing peer) or instructional materials (e.g., textbook, handout), looking away from speaker (e.g., educator or contributing peer) and/or materials for a duration of less than 10 seconds, and appropriately asking the teacher for help. Non-examples include engaging in any activity other than the assigned/scheduled task, such as disruption (e.g., inappropriate audible vocalizations, stomping feet) and behaviors incompatible with the designated task (e.g., walking around the classroom, looking away from the speaker/materials more than 10 seconds, head down on desk, reading unapproved materials like social media or a comic book).">
            <a:extLst>
              <a:ext uri="{FF2B5EF4-FFF2-40B4-BE49-F238E27FC236}">
                <a16:creationId xmlns:a16="http://schemas.microsoft.com/office/drawing/2014/main" id="{7D8E6DF1-7E94-40FE-44C8-3AC8CC75F327}"/>
              </a:ext>
            </a:extLst>
          </p:cNvPr>
          <p:cNvPicPr>
            <a:picLocks noGrp="1" noChangeAspect="1"/>
          </p:cNvPicPr>
          <p:nvPr>
            <p:ph idx="1"/>
          </p:nvPr>
        </p:nvPicPr>
        <p:blipFill>
          <a:blip r:embed="rId3"/>
          <a:srcRect l="7618" t="59559" r="8093" b="4707"/>
          <a:stretch/>
        </p:blipFill>
        <p:spPr>
          <a:xfrm>
            <a:off x="1363180" y="1841079"/>
            <a:ext cx="14199996" cy="4651796"/>
          </a:xfrm>
          <a:ln>
            <a:solidFill>
              <a:schemeClr val="tx1"/>
            </a:solidFill>
          </a:ln>
        </p:spPr>
      </p:pic>
      <p:sp>
        <p:nvSpPr>
          <p:cNvPr id="8" name="Rectangle">
            <a:extLst>
              <a:ext uri="{FF2B5EF4-FFF2-40B4-BE49-F238E27FC236}">
                <a16:creationId xmlns:a16="http://schemas.microsoft.com/office/drawing/2014/main" id="{C89C6A64-0014-48A4-090B-992454A4FBF0}"/>
              </a:ext>
              <a:ext uri="{C183D7F6-B498-43B3-948B-1728B52AA6E4}">
                <adec:decorative xmlns:adec="http://schemas.microsoft.com/office/drawing/2017/decorative" val="1"/>
              </a:ext>
            </a:extLst>
          </p:cNvPr>
          <p:cNvSpPr/>
          <p:nvPr/>
        </p:nvSpPr>
        <p:spPr>
          <a:xfrm>
            <a:off x="1173480" y="1950720"/>
            <a:ext cx="7315199" cy="3794760"/>
          </a:xfrm>
          <a:prstGeom prst="rect">
            <a:avLst/>
          </a:prstGeom>
          <a:noFill/>
          <a:ln>
            <a:solidFill>
              <a:srgbClr val="FEFBCB"/>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951587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Operational Definition: Internalizing Behavior</a:t>
            </a:r>
          </a:p>
        </p:txBody>
      </p:sp>
      <p:pic>
        <p:nvPicPr>
          <p:cNvPr id="6" name="Content" descr="Image of the internalizing behavior operational definition from the RRR Teacher Recording Form. Internalizing Behavior: observable indications a person might be worried, scared, uneasy, or nervous, including physical signs, avoidant behaviors, words or phrases, and other actions indicative of anxiousness. Examples by category include physical signs (e.g., trembling); avoidant behaviors (e.g., avoiding eye contact or blank stare); words or phrases (e.g., verbal expressions of performance concerns, fears, negative self-talk, or excessive seeking of assurance or feedback); other observable actions (e.g., crying in response to feedback or challenges, nail biting, fidgeting, lethargy). Non-examples by category include physical signs (e.g., relaxed/attentive posture); avoidant behaviors (e.g., staying in the instructional area); words or phrases (e.g., neutral, or growth-based comments about performance); other observable actions (e.g., contextually appropriate emotional responses).">
            <a:extLst>
              <a:ext uri="{FF2B5EF4-FFF2-40B4-BE49-F238E27FC236}">
                <a16:creationId xmlns:a16="http://schemas.microsoft.com/office/drawing/2014/main" id="{56481C19-F877-3A9F-80D3-88B1E8136B68}"/>
              </a:ext>
            </a:extLst>
          </p:cNvPr>
          <p:cNvPicPr>
            <a:picLocks noChangeAspect="1"/>
          </p:cNvPicPr>
          <p:nvPr/>
        </p:nvPicPr>
        <p:blipFill>
          <a:blip r:embed="rId3"/>
          <a:srcRect l="7618" t="59559" r="8093" b="4707"/>
          <a:stretch/>
        </p:blipFill>
        <p:spPr>
          <a:xfrm>
            <a:off x="-4497094" y="1841079"/>
            <a:ext cx="14199996" cy="4651796"/>
          </a:xfrm>
          <a:prstGeom prst="rect">
            <a:avLst/>
          </a:prstGeom>
          <a:ln>
            <a:solidFill>
              <a:schemeClr val="tx1"/>
            </a:solidFill>
          </a:ln>
        </p:spPr>
      </p:pic>
      <p:sp>
        <p:nvSpPr>
          <p:cNvPr id="8" name="Rectangle">
            <a:extLst>
              <a:ext uri="{FF2B5EF4-FFF2-40B4-BE49-F238E27FC236}">
                <a16:creationId xmlns:a16="http://schemas.microsoft.com/office/drawing/2014/main" id="{C89C6A64-0014-48A4-090B-992454A4FBF0}"/>
              </a:ext>
              <a:ext uri="{C183D7F6-B498-43B3-948B-1728B52AA6E4}">
                <adec:decorative xmlns:adec="http://schemas.microsoft.com/office/drawing/2017/decorative" val="1"/>
              </a:ext>
            </a:extLst>
          </p:cNvPr>
          <p:cNvSpPr/>
          <p:nvPr/>
        </p:nvSpPr>
        <p:spPr>
          <a:xfrm>
            <a:off x="2273897" y="2026920"/>
            <a:ext cx="7315199" cy="3794760"/>
          </a:xfrm>
          <a:prstGeom prst="rect">
            <a:avLst/>
          </a:prstGeom>
          <a:noFill/>
          <a:ln>
            <a:solidFill>
              <a:srgbClr val="FEFBCB"/>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455386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6F62F-745B-180B-6B95-5BB61F5ADC0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Direct Behavior Rating: Internalizing Behavior Definition</a:t>
            </a:r>
          </a:p>
        </p:txBody>
      </p:sp>
      <p:pic>
        <p:nvPicPr>
          <p:cNvPr id="5" name="Picture" descr="Direct Behavior Rating Internalizing Behavior Definition form">
            <a:extLst>
              <a:ext uri="{FF2B5EF4-FFF2-40B4-BE49-F238E27FC236}">
                <a16:creationId xmlns:a16="http://schemas.microsoft.com/office/drawing/2014/main" id="{AFEC630D-4DBC-8EC6-0939-BC46D9B56E18}"/>
              </a:ext>
            </a:extLst>
          </p:cNvPr>
          <p:cNvPicPr>
            <a:picLocks noChangeAspect="1"/>
          </p:cNvPicPr>
          <p:nvPr/>
        </p:nvPicPr>
        <p:blipFill>
          <a:blip r:embed="rId3"/>
          <a:srcRect/>
          <a:stretch/>
        </p:blipFill>
        <p:spPr>
          <a:xfrm>
            <a:off x="1737751" y="188442"/>
            <a:ext cx="8387324" cy="6481114"/>
          </a:xfrm>
          <a:prstGeom prst="rect">
            <a:avLst/>
          </a:prstGeom>
          <a:ln>
            <a:noFill/>
          </a:ln>
          <a:effectLst>
            <a:outerShdw blurRad="292100" dist="139700" dir="2700000" algn="tl" rotWithShape="0">
              <a:srgbClr val="333333">
                <a:alpha val="65000"/>
              </a:srgbClr>
            </a:outerShdw>
          </a:effectLst>
        </p:spPr>
      </p:pic>
      <p:grpSp>
        <p:nvGrpSpPr>
          <p:cNvPr id="6" name="RRR">
            <a:extLst>
              <a:ext uri="{FF2B5EF4-FFF2-40B4-BE49-F238E27FC236}">
                <a16:creationId xmlns:a16="http://schemas.microsoft.com/office/drawing/2014/main" id="{C1E242D2-17C0-A52E-0C72-C4F0A8884243}"/>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7" name="Logo">
              <a:extLst>
                <a:ext uri="{FF2B5EF4-FFF2-40B4-BE49-F238E27FC236}">
                  <a16:creationId xmlns:a16="http://schemas.microsoft.com/office/drawing/2014/main" id="{AB1148DC-4589-EA01-ED10-A07FA9FA1040}"/>
                </a:ext>
              </a:extLst>
            </p:cNvPr>
            <p:cNvPicPr>
              <a:picLocks noChangeAspect="1"/>
            </p:cNvPicPr>
            <p:nvPr/>
          </p:nvPicPr>
          <p:blipFill>
            <a:blip r:embed="rId4"/>
            <a:srcRect/>
            <a:stretch/>
          </p:blipFill>
          <p:spPr>
            <a:xfrm>
              <a:off x="10316269" y="313308"/>
              <a:ext cx="827981" cy="827981"/>
            </a:xfrm>
            <a:prstGeom prst="rect">
              <a:avLst/>
            </a:prstGeom>
          </p:spPr>
        </p:pic>
        <p:pic>
          <p:nvPicPr>
            <p:cNvPr id="8" name="Module" descr="Module 6.3.2.6 Recognize. Relax. Record.">
              <a:extLst>
                <a:ext uri="{FF2B5EF4-FFF2-40B4-BE49-F238E27FC236}">
                  <a16:creationId xmlns:a16="http://schemas.microsoft.com/office/drawing/2014/main" id="{07EECEC1-7F05-B287-CC90-A3B2D87BF1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61062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DBR Procedures: </a:t>
            </a:r>
            <a:r>
              <a:rPr lang="en-US" sz="4400" b="1"/>
              <a:t>RRR Rating Period</a:t>
            </a:r>
            <a:endParaRPr lang="en-US"/>
          </a:p>
        </p:txBody>
      </p:sp>
      <p:sp>
        <p:nvSpPr>
          <p:cNvPr id="3" name="Content 1">
            <a:extLst>
              <a:ext uri="{FF2B5EF4-FFF2-40B4-BE49-F238E27FC236}">
                <a16:creationId xmlns:a16="http://schemas.microsoft.com/office/drawing/2014/main" id="{A1B0D031-23EB-262A-A152-87FB2C3ED175}"/>
              </a:ext>
            </a:extLst>
          </p:cNvPr>
          <p:cNvSpPr>
            <a:spLocks noGrp="1"/>
          </p:cNvSpPr>
          <p:nvPr>
            <p:ph sz="half" idx="1"/>
          </p:nvPr>
        </p:nvSpPr>
        <p:spPr>
          <a:xfrm>
            <a:off x="838199" y="1825625"/>
            <a:ext cx="6143513" cy="4351338"/>
          </a:xfrm>
        </p:spPr>
        <p:txBody>
          <a:bodyPr>
            <a:normAutofit/>
          </a:bodyPr>
          <a:lstStyle/>
          <a:p>
            <a:r>
              <a:rPr lang="en-US" sz="3200"/>
              <a:t>Plan to collect DBR data four times a week </a:t>
            </a:r>
          </a:p>
          <a:p>
            <a:pPr lvl="1"/>
            <a:r>
              <a:rPr lang="en-US" sz="2800"/>
              <a:t>Generally, Monday through Thursday </a:t>
            </a:r>
          </a:p>
          <a:p>
            <a:r>
              <a:rPr lang="en-US" sz="3200"/>
              <a:t>At the end of the RRR Rating Period, complete the Teacher Recording Form</a:t>
            </a:r>
          </a:p>
          <a:p>
            <a:endParaRPr lang="en-US" sz="3200"/>
          </a:p>
          <a:p>
            <a:endParaRPr lang="en-US" sz="3200"/>
          </a:p>
        </p:txBody>
      </p:sp>
      <p:pic>
        <p:nvPicPr>
          <p:cNvPr id="4" name="Content 2" descr="RRR Teacher Recording Form (direct behavior rating)">
            <a:extLst>
              <a:ext uri="{FF2B5EF4-FFF2-40B4-BE49-F238E27FC236}">
                <a16:creationId xmlns:a16="http://schemas.microsoft.com/office/drawing/2014/main" id="{03C1100B-AA92-C517-65BF-482F4879533D}"/>
              </a:ext>
            </a:extLst>
          </p:cNvPr>
          <p:cNvPicPr>
            <a:picLocks noChangeAspect="1"/>
          </p:cNvPicPr>
          <p:nvPr/>
        </p:nvPicPr>
        <p:blipFill>
          <a:blip r:embed="rId2"/>
          <a:srcRect/>
          <a:stretch/>
        </p:blipFill>
        <p:spPr>
          <a:xfrm>
            <a:off x="7093298" y="1975116"/>
            <a:ext cx="4259076" cy="3295015"/>
          </a:xfrm>
          <a:prstGeom prst="rect">
            <a:avLst/>
          </a:prstGeom>
          <a:ln>
            <a:noFill/>
          </a:ln>
          <a:effectLst>
            <a:outerShdw blurRad="292100" dist="139700" dir="2700000" algn="tl" rotWithShape="0">
              <a:srgbClr val="333333">
                <a:alpha val="65000"/>
              </a:srgbClr>
            </a:outerShdw>
          </a:effectLst>
        </p:spPr>
      </p:pic>
      <p:grpSp>
        <p:nvGrpSpPr>
          <p:cNvPr id="8" name="RRR">
            <a:extLst>
              <a:ext uri="{FF2B5EF4-FFF2-40B4-BE49-F238E27FC236}">
                <a16:creationId xmlns:a16="http://schemas.microsoft.com/office/drawing/2014/main" id="{4E215B98-F7F0-C4E7-835C-FF6DF8F4F382}"/>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876855B1-D866-750E-0296-60242C87726C}"/>
                </a:ext>
              </a:extLst>
            </p:cNvPr>
            <p:cNvPicPr>
              <a:picLocks noChangeAspect="1"/>
            </p:cNvPicPr>
            <p:nvPr/>
          </p:nvPicPr>
          <p:blipFill>
            <a:blip r:embed="rId3"/>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7C40718C-4041-9E17-DFD1-5DE7283937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822432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normAutofit/>
          </a:bodyPr>
          <a:lstStyle/>
          <a:p>
            <a:r>
              <a:rPr lang="en-US" sz="4000"/>
              <a:t>RRR Engagement Graphing Procedures</a:t>
            </a:r>
          </a:p>
        </p:txBody>
      </p:sp>
      <p:sp>
        <p:nvSpPr>
          <p:cNvPr id="6" name="Content">
            <a:extLst>
              <a:ext uri="{FF2B5EF4-FFF2-40B4-BE49-F238E27FC236}">
                <a16:creationId xmlns:a16="http://schemas.microsoft.com/office/drawing/2014/main" id="{B584C9C0-FF07-C7CC-3C9F-72D35AC31F98}"/>
              </a:ext>
            </a:extLst>
          </p:cNvPr>
          <p:cNvSpPr>
            <a:spLocks noGrp="1"/>
          </p:cNvSpPr>
          <p:nvPr>
            <p:ph sz="half" idx="2"/>
          </p:nvPr>
        </p:nvSpPr>
        <p:spPr>
          <a:xfrm>
            <a:off x="685800" y="1825625"/>
            <a:ext cx="6233160" cy="4351338"/>
          </a:xfrm>
        </p:spPr>
        <p:txBody>
          <a:bodyPr>
            <a:normAutofit/>
          </a:bodyPr>
          <a:lstStyle/>
          <a:p>
            <a:r>
              <a:rPr lang="en-US"/>
              <a:t>Each student will have their own Engagement Graphing Handout</a:t>
            </a:r>
          </a:p>
          <a:p>
            <a:pPr lvl="1"/>
            <a:r>
              <a:rPr lang="en-US"/>
              <a:t>Later in the intervention (during RRR In-Class), students will also add their total engagement ratings to this graph!</a:t>
            </a:r>
          </a:p>
          <a:p>
            <a:r>
              <a:rPr lang="en-US"/>
              <a:t>Once you have completed the Teacher Recording Form, graph each student’s overall engagement score on their graph</a:t>
            </a:r>
          </a:p>
        </p:txBody>
      </p:sp>
      <p:pic>
        <p:nvPicPr>
          <p:cNvPr id="15" name="Picture" descr="RRR Engagement Graphing Handout">
            <a:extLst>
              <a:ext uri="{FF2B5EF4-FFF2-40B4-BE49-F238E27FC236}">
                <a16:creationId xmlns:a16="http://schemas.microsoft.com/office/drawing/2014/main" id="{2BAC806B-99BC-1083-430B-61C25DE6AE6E}"/>
              </a:ext>
            </a:extLst>
          </p:cNvPr>
          <p:cNvPicPr>
            <a:picLocks noChangeAspect="1"/>
          </p:cNvPicPr>
          <p:nvPr/>
        </p:nvPicPr>
        <p:blipFill>
          <a:blip r:embed="rId3"/>
          <a:stretch>
            <a:fillRect/>
          </a:stretch>
        </p:blipFill>
        <p:spPr>
          <a:xfrm>
            <a:off x="7072909" y="1991295"/>
            <a:ext cx="4383404" cy="3389670"/>
          </a:xfrm>
          <a:prstGeom prst="rect">
            <a:avLst/>
          </a:prstGeom>
        </p:spPr>
      </p:pic>
      <p:grpSp>
        <p:nvGrpSpPr>
          <p:cNvPr id="10" name="RRR">
            <a:extLst>
              <a:ext uri="{FF2B5EF4-FFF2-40B4-BE49-F238E27FC236}">
                <a16:creationId xmlns:a16="http://schemas.microsoft.com/office/drawing/2014/main" id="{7D445BE0-0B9F-AC37-CC68-D77CF72E432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1" name="Logo">
              <a:extLst>
                <a:ext uri="{FF2B5EF4-FFF2-40B4-BE49-F238E27FC236}">
                  <a16:creationId xmlns:a16="http://schemas.microsoft.com/office/drawing/2014/main" id="{4D9A963D-587B-AA17-6577-DBEBB1647029}"/>
                </a:ext>
              </a:extLst>
            </p:cNvPr>
            <p:cNvPicPr>
              <a:picLocks noChangeAspect="1"/>
            </p:cNvPicPr>
            <p:nvPr/>
          </p:nvPicPr>
          <p:blipFill>
            <a:blip r:embed="rId4"/>
            <a:srcRect/>
            <a:stretch/>
          </p:blipFill>
          <p:spPr>
            <a:xfrm>
              <a:off x="10316269" y="313308"/>
              <a:ext cx="827981" cy="827981"/>
            </a:xfrm>
            <a:prstGeom prst="rect">
              <a:avLst/>
            </a:prstGeom>
          </p:spPr>
        </p:pic>
        <p:pic>
          <p:nvPicPr>
            <p:cNvPr id="12" name="Module" descr="Module 6.3.2.6 Recognize. Relax. Record.">
              <a:extLst>
                <a:ext uri="{FF2B5EF4-FFF2-40B4-BE49-F238E27FC236}">
                  <a16:creationId xmlns:a16="http://schemas.microsoft.com/office/drawing/2014/main" id="{5CE857E0-3607-63D4-FDA7-B396F7BFCB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177695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03F24-6A0B-5D8E-12DF-EAD61F8B60FA}"/>
              </a:ext>
            </a:extLst>
          </p:cNvPr>
          <p:cNvSpPr>
            <a:spLocks noGrp="1"/>
          </p:cNvSpPr>
          <p:nvPr>
            <p:ph type="title"/>
          </p:nvPr>
        </p:nvSpPr>
        <p:spPr/>
        <p:txBody>
          <a:bodyPr/>
          <a:lstStyle/>
          <a:p>
            <a:r>
              <a:rPr lang="en-US"/>
              <a:t>Talk Time</a:t>
            </a:r>
          </a:p>
        </p:txBody>
      </p:sp>
      <p:sp>
        <p:nvSpPr>
          <p:cNvPr id="3" name="Content 1">
            <a:extLst>
              <a:ext uri="{FF2B5EF4-FFF2-40B4-BE49-F238E27FC236}">
                <a16:creationId xmlns:a16="http://schemas.microsoft.com/office/drawing/2014/main" id="{D0AAB92C-519C-49CE-C7A4-647B6A9C0D4A}"/>
              </a:ext>
            </a:extLst>
          </p:cNvPr>
          <p:cNvSpPr>
            <a:spLocks noGrp="1"/>
          </p:cNvSpPr>
          <p:nvPr>
            <p:ph sz="half" idx="1"/>
          </p:nvPr>
        </p:nvSpPr>
        <p:spPr>
          <a:xfrm>
            <a:off x="838200" y="1825625"/>
            <a:ext cx="5992906" cy="4351338"/>
          </a:xfrm>
        </p:spPr>
        <p:txBody>
          <a:bodyPr>
            <a:noAutofit/>
          </a:bodyPr>
          <a:lstStyle/>
          <a:p>
            <a:r>
              <a:rPr lang="en-US" sz="3200"/>
              <a:t>What does internalizing behavior look like for your students?</a:t>
            </a:r>
          </a:p>
          <a:p>
            <a:r>
              <a:rPr lang="en-US" sz="3200"/>
              <a:t>What time of day might work best for your RRR Rating Period?</a:t>
            </a:r>
          </a:p>
        </p:txBody>
      </p:sp>
      <p:pic>
        <p:nvPicPr>
          <p:cNvPr id="5" name="Picture">
            <a:extLst>
              <a:ext uri="{FF2B5EF4-FFF2-40B4-BE49-F238E27FC236}">
                <a16:creationId xmlns:a16="http://schemas.microsoft.com/office/drawing/2014/main" id="{2A9F2993-B640-103D-1C26-E88DA4A66F6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l="6300" t="18502" r="5720" b="17686"/>
          <a:stretch/>
        </p:blipFill>
        <p:spPr>
          <a:xfrm>
            <a:off x="6960198" y="1850425"/>
            <a:ext cx="3822774" cy="2772670"/>
          </a:xfrm>
          <a:prstGeom prst="rect">
            <a:avLst/>
          </a:prstGeom>
        </p:spPr>
      </p:pic>
      <p:pic>
        <p:nvPicPr>
          <p:cNvPr id="4" name="Timer">
            <a:extLst>
              <a:ext uri="{FF2B5EF4-FFF2-40B4-BE49-F238E27FC236}">
                <a16:creationId xmlns:a16="http://schemas.microsoft.com/office/drawing/2014/main" id="{21DBC560-E0EF-4584-00FD-C8B37396EC0B}"/>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57587" y="4782832"/>
            <a:ext cx="5076825" cy="180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RRR">
            <a:extLst>
              <a:ext uri="{FF2B5EF4-FFF2-40B4-BE49-F238E27FC236}">
                <a16:creationId xmlns:a16="http://schemas.microsoft.com/office/drawing/2014/main" id="{074FE273-B524-70E1-D3BE-24835298112B}"/>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3" name="Logo">
              <a:extLst>
                <a:ext uri="{FF2B5EF4-FFF2-40B4-BE49-F238E27FC236}">
                  <a16:creationId xmlns:a16="http://schemas.microsoft.com/office/drawing/2014/main" id="{A434FFC8-B2F5-402C-85E7-69454D48D631}"/>
                </a:ext>
              </a:extLst>
            </p:cNvPr>
            <p:cNvPicPr>
              <a:picLocks noChangeAspect="1"/>
            </p:cNvPicPr>
            <p:nvPr/>
          </p:nvPicPr>
          <p:blipFill>
            <a:blip r:embed="rId6"/>
            <a:srcRect/>
            <a:stretch/>
          </p:blipFill>
          <p:spPr>
            <a:xfrm>
              <a:off x="10316269" y="313308"/>
              <a:ext cx="827981" cy="827981"/>
            </a:xfrm>
            <a:prstGeom prst="rect">
              <a:avLst/>
            </a:prstGeom>
          </p:spPr>
        </p:pic>
        <p:pic>
          <p:nvPicPr>
            <p:cNvPr id="14" name="Module" descr="Module 6.3.2.6 Recognize. Relax. Record.">
              <a:extLst>
                <a:ext uri="{FF2B5EF4-FFF2-40B4-BE49-F238E27FC236}">
                  <a16:creationId xmlns:a16="http://schemas.microsoft.com/office/drawing/2014/main" id="{55BDE5B7-5F68-A393-31C1-6BC0F95DF1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147892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D3D18397-9277-BACC-601B-59FE5AE01143}"/>
              </a:ext>
            </a:extLst>
          </p:cNvPr>
          <p:cNvSpPr>
            <a:spLocks noGrp="1"/>
          </p:cNvSpPr>
          <p:nvPr>
            <p:ph type="title"/>
          </p:nvPr>
        </p:nvSpPr>
        <p:spPr/>
        <p:txBody>
          <a:bodyPr/>
          <a:lstStyle/>
          <a:p>
            <a:r>
              <a:rPr lang="en-US"/>
              <a:t>Step 4</a:t>
            </a:r>
          </a:p>
        </p:txBody>
      </p:sp>
      <p:sp>
        <p:nvSpPr>
          <p:cNvPr id="5" name="Text">
            <a:extLst>
              <a:ext uri="{FF2B5EF4-FFF2-40B4-BE49-F238E27FC236}">
                <a16:creationId xmlns:a16="http://schemas.microsoft.com/office/drawing/2014/main" id="{254DEB8D-8E28-B092-7E00-B04253FB39A1}"/>
              </a:ext>
            </a:extLst>
          </p:cNvPr>
          <p:cNvSpPr>
            <a:spLocks noGrp="1"/>
          </p:cNvSpPr>
          <p:nvPr>
            <p:ph type="body" idx="1"/>
          </p:nvPr>
        </p:nvSpPr>
        <p:spPr/>
        <p:txBody>
          <a:bodyPr/>
          <a:lstStyle/>
          <a:p>
            <a:r>
              <a:rPr lang="en-US" b="1"/>
              <a:t>Provide RRR Instruction</a:t>
            </a:r>
          </a:p>
          <a:p>
            <a:endParaRPr lang="en-US"/>
          </a:p>
        </p:txBody>
      </p:sp>
    </p:spTree>
    <p:extLst>
      <p:ext uri="{BB962C8B-B14F-4D97-AF65-F5344CB8AC3E}">
        <p14:creationId xmlns:p14="http://schemas.microsoft.com/office/powerpoint/2010/main" val="36679983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95C23-75AA-6BE1-C8B4-A3298A6018A6}"/>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B58E0394-FB94-6394-6C43-21B89929BE2B}"/>
              </a:ext>
              <a:ext uri="{C183D7F6-B498-43B3-948B-1728B52AA6E4}">
                <adec:decorative xmlns:adec="http://schemas.microsoft.com/office/drawing/2017/decorative" val="1"/>
              </a:ext>
            </a:extLst>
          </p:cNvPr>
          <p:cNvSpPr>
            <a:spLocks noGrp="1"/>
          </p:cNvSpPr>
          <p:nvPr>
            <p:ph type="title"/>
          </p:nvPr>
        </p:nvSpPr>
        <p:spPr/>
        <p:txBody>
          <a:bodyPr/>
          <a:lstStyle/>
          <a:p>
            <a:r>
              <a:rPr lang="en-US"/>
              <a:t>RRR Module Highlight!</a:t>
            </a:r>
          </a:p>
        </p:txBody>
      </p:sp>
      <p:sp>
        <p:nvSpPr>
          <p:cNvPr id="6" name="Title 1">
            <a:extLst>
              <a:ext uri="{FF2B5EF4-FFF2-40B4-BE49-F238E27FC236}">
                <a16:creationId xmlns:a16="http://schemas.microsoft.com/office/drawing/2014/main" id="{CDEF20ED-CA6A-DE4F-01D0-6DE5E6DEB0FB}"/>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RRR Module Highlight 3</a:t>
            </a:r>
          </a:p>
        </p:txBody>
      </p:sp>
      <p:pic>
        <p:nvPicPr>
          <p:cNvPr id="5" name="Picture 1" descr="Recognize. Relax. Record. module cover">
            <a:extLst>
              <a:ext uri="{FF2B5EF4-FFF2-40B4-BE49-F238E27FC236}">
                <a16:creationId xmlns:a16="http://schemas.microsoft.com/office/drawing/2014/main" id="{11899996-7953-8782-41CB-E156294D74C9}"/>
              </a:ext>
            </a:extLst>
          </p:cNvPr>
          <p:cNvPicPr>
            <a:picLocks noChangeAspect="1"/>
          </p:cNvPicPr>
          <p:nvPr/>
        </p:nvPicPr>
        <p:blipFill>
          <a:blip r:embed="rId3"/>
          <a:stretch>
            <a:fillRect/>
          </a:stretch>
        </p:blipFill>
        <p:spPr>
          <a:xfrm>
            <a:off x="838200" y="1825625"/>
            <a:ext cx="2784855" cy="4351338"/>
          </a:xfrm>
          <a:prstGeom prst="rect">
            <a:avLst/>
          </a:prstGeom>
          <a:ln>
            <a:noFill/>
          </a:ln>
          <a:effectLst>
            <a:outerShdw blurRad="292100" dist="139700" dir="2700000" algn="tl" rotWithShape="0">
              <a:srgbClr val="333333">
                <a:alpha val="65000"/>
              </a:srgbClr>
            </a:outerShdw>
          </a:effectLst>
        </p:spPr>
      </p:pic>
      <p:grpSp>
        <p:nvGrpSpPr>
          <p:cNvPr id="2" name="Group 1" descr="Screenshot of the RRR module table of contents with a blue rectangle outlining page 17 (Step 4)">
            <a:extLst>
              <a:ext uri="{FF2B5EF4-FFF2-40B4-BE49-F238E27FC236}">
                <a16:creationId xmlns:a16="http://schemas.microsoft.com/office/drawing/2014/main" id="{5AB5168E-F8E4-03B8-ADC4-2D419A23ADD9}"/>
              </a:ext>
            </a:extLst>
          </p:cNvPr>
          <p:cNvGrpSpPr/>
          <p:nvPr/>
        </p:nvGrpSpPr>
        <p:grpSpPr>
          <a:xfrm>
            <a:off x="4039153" y="1862727"/>
            <a:ext cx="2304288" cy="4192358"/>
            <a:chOff x="4039153" y="1862727"/>
            <a:chExt cx="2304288" cy="4192358"/>
          </a:xfrm>
        </p:grpSpPr>
        <p:pic>
          <p:nvPicPr>
            <p:cNvPr id="8" name="Picture">
              <a:extLst>
                <a:ext uri="{FF2B5EF4-FFF2-40B4-BE49-F238E27FC236}">
                  <a16:creationId xmlns:a16="http://schemas.microsoft.com/office/drawing/2014/main" id="{912E4C0A-97EC-CF72-FBD6-ADDE72BEA61D}"/>
                </a:ext>
              </a:extLst>
            </p:cNvPr>
            <p:cNvPicPr>
              <a:picLocks noChangeAspect="1"/>
            </p:cNvPicPr>
            <p:nvPr/>
          </p:nvPicPr>
          <p:blipFill>
            <a:blip r:embed="rId4"/>
            <a:srcRect/>
            <a:stretch/>
          </p:blipFill>
          <p:spPr>
            <a:xfrm>
              <a:off x="4286595" y="1862727"/>
              <a:ext cx="1809405" cy="4192358"/>
            </a:xfrm>
            <a:prstGeom prst="rect">
              <a:avLst/>
            </a:prstGeom>
            <a:ln>
              <a:noFill/>
            </a:ln>
            <a:effectLst>
              <a:outerShdw blurRad="292100" dist="139700" dir="2700000" algn="tl" rotWithShape="0">
                <a:srgbClr val="333333">
                  <a:alpha val="65000"/>
                </a:srgbClr>
              </a:outerShdw>
            </a:effectLst>
          </p:spPr>
        </p:pic>
        <p:sp>
          <p:nvSpPr>
            <p:cNvPr id="11" name="Rectangle">
              <a:extLst>
                <a:ext uri="{FF2B5EF4-FFF2-40B4-BE49-F238E27FC236}">
                  <a16:creationId xmlns:a16="http://schemas.microsoft.com/office/drawing/2014/main" id="{7483D590-B3BA-AD9F-11EF-4A2C57CFD9B8}"/>
                </a:ext>
              </a:extLst>
            </p:cNvPr>
            <p:cNvSpPr/>
            <p:nvPr/>
          </p:nvSpPr>
          <p:spPr>
            <a:xfrm>
              <a:off x="4039153" y="2081128"/>
              <a:ext cx="2304288" cy="1741063"/>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3" descr="Recognize. Relax. Record. Feelings Recording Card">
            <a:extLst>
              <a:ext uri="{FF2B5EF4-FFF2-40B4-BE49-F238E27FC236}">
                <a16:creationId xmlns:a16="http://schemas.microsoft.com/office/drawing/2014/main" id="{849F2CFD-6FA9-32CC-CF76-5ABE4E44106D}"/>
              </a:ext>
            </a:extLst>
          </p:cNvPr>
          <p:cNvPicPr>
            <a:picLocks noChangeAspect="1" noChangeArrowheads="1"/>
          </p:cNvPicPr>
          <p:nvPr/>
        </p:nvPicPr>
        <p:blipFill>
          <a:blip r:embed="rId5"/>
          <a:srcRect/>
          <a:stretch/>
        </p:blipFill>
        <p:spPr bwMode="auto">
          <a:xfrm>
            <a:off x="6632383" y="2951659"/>
            <a:ext cx="4589751" cy="1785760"/>
          </a:xfrm>
          <a:prstGeom prst="rect">
            <a:avLst/>
          </a:prstGeom>
          <a:ln w="635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3" name="RRR">
            <a:extLst>
              <a:ext uri="{FF2B5EF4-FFF2-40B4-BE49-F238E27FC236}">
                <a16:creationId xmlns:a16="http://schemas.microsoft.com/office/drawing/2014/main" id="{45BD98C7-7E94-44BB-EE5B-B89EB777CE8D}"/>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4B3680E7-2C9D-9289-5AED-85DD47418F81}"/>
                </a:ext>
              </a:extLst>
            </p:cNvPr>
            <p:cNvPicPr>
              <a:picLocks noChangeAspect="1"/>
            </p:cNvPicPr>
            <p:nvPr/>
          </p:nvPicPr>
          <p:blipFill>
            <a:blip r:embed="rId6"/>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BBDCCBD3-A33F-F9A4-0479-4CAB56D0BD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534561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6D39A-E7B4-3BAD-8496-3055E94DBF98}"/>
              </a:ext>
            </a:extLst>
          </p:cNvPr>
          <p:cNvSpPr>
            <a:spLocks noGrp="1"/>
          </p:cNvSpPr>
          <p:nvPr>
            <p:ph type="title"/>
          </p:nvPr>
        </p:nvSpPr>
        <p:spPr/>
        <p:txBody>
          <a:bodyPr/>
          <a:lstStyle/>
          <a:p>
            <a:r>
              <a:rPr lang="en-US"/>
              <a:t>Step 4</a:t>
            </a:r>
            <a:br>
              <a:rPr lang="en-US"/>
            </a:br>
            <a:r>
              <a:rPr lang="en-US" sz="3200" b="0"/>
              <a:t>Provide RRR Instruction</a:t>
            </a:r>
          </a:p>
        </p:txBody>
      </p:sp>
      <p:pic>
        <p:nvPicPr>
          <p:cNvPr id="7" name="Content 1" descr="RRR Instruction Lesson Sequence diagram: Starts with Baseline. Next on timeline is Recognize, 3 lessons. Teach students to recognize anxious thoughts and feelings. Next on timeline is students begin using the Feelings Recording Card after each lesson. Next on timeline is Relax, 8 lessons. Teach students up to four relaxation strategies. Next on timeline is Home-school collaboration: Relax Strategy Step cards and Family Strategy notes (1 per strategy). Next on timeline is Record, 2 lessons. Teach students how to use self-monitoring strategy. Next on timeline is begin self-monitoring (RRR in-class). Next on timeline is RRR Ready-Go! 1 lesson. Check-in to see how self-monitoring is going. Last on timeline is RRR in-Class. Additional information says + 1 optional review lesson. Underneath the timeline is text that says 15 lessons (including 1 optional review) | 20-30 minutes per lesson.">
            <a:extLst>
              <a:ext uri="{FF2B5EF4-FFF2-40B4-BE49-F238E27FC236}">
                <a16:creationId xmlns:a16="http://schemas.microsoft.com/office/drawing/2014/main" id="{0B12A789-393C-8B63-57BD-A4B407598A7D}"/>
              </a:ext>
            </a:extLst>
          </p:cNvPr>
          <p:cNvPicPr>
            <a:picLocks noGrp="1" noChangeAspect="1"/>
          </p:cNvPicPr>
          <p:nvPr>
            <p:ph idx="1"/>
          </p:nvPr>
        </p:nvPicPr>
        <p:blipFill>
          <a:blip r:embed="rId2"/>
          <a:stretch>
            <a:fillRect/>
          </a:stretch>
        </p:blipFill>
        <p:spPr>
          <a:xfrm>
            <a:off x="1890889" y="1762125"/>
            <a:ext cx="8410222" cy="4730750"/>
          </a:xfrm>
          <a:prstGeom prst="rect">
            <a:avLst/>
          </a:prstGeom>
          <a:ln>
            <a:noFill/>
          </a:ln>
          <a:effectLst>
            <a:outerShdw blurRad="292100" dist="139700" dir="2700000" algn="tl" rotWithShape="0">
              <a:srgbClr val="333333">
                <a:alpha val="65000"/>
              </a:srgbClr>
            </a:outerShdw>
          </a:effectLst>
        </p:spPr>
      </p:pic>
      <p:grpSp>
        <p:nvGrpSpPr>
          <p:cNvPr id="6" name="RRR">
            <a:extLst>
              <a:ext uri="{FF2B5EF4-FFF2-40B4-BE49-F238E27FC236}">
                <a16:creationId xmlns:a16="http://schemas.microsoft.com/office/drawing/2014/main" id="{6905DC0A-F791-6F30-7680-C498FE110E80}"/>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D3DD2675-6CC1-A0B4-73CB-1D93F0938832}"/>
                </a:ext>
              </a:extLst>
            </p:cNvPr>
            <p:cNvPicPr>
              <a:picLocks noChangeAspect="1"/>
            </p:cNvPicPr>
            <p:nvPr/>
          </p:nvPicPr>
          <p:blipFill>
            <a:blip r:embed="rId3"/>
            <a:srcRect/>
            <a:stretch/>
          </p:blipFill>
          <p:spPr>
            <a:xfrm>
              <a:off x="10316269" y="313308"/>
              <a:ext cx="827981" cy="827981"/>
            </a:xfrm>
            <a:prstGeom prst="rect">
              <a:avLst/>
            </a:prstGeom>
          </p:spPr>
        </p:pic>
        <p:pic>
          <p:nvPicPr>
            <p:cNvPr id="9" name="Module" descr="Module 6.3.2.6 Recognize. Relax. Record.">
              <a:extLst>
                <a:ext uri="{FF2B5EF4-FFF2-40B4-BE49-F238E27FC236}">
                  <a16:creationId xmlns:a16="http://schemas.microsoft.com/office/drawing/2014/main" id="{8D68DA55-8F2F-99DB-AC3F-72ACD10047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33171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Primary (Tier 1) Prevention Efforts</a:t>
            </a:r>
          </a:p>
        </p:txBody>
      </p:sp>
      <p:pic>
        <p:nvPicPr>
          <p:cNvPr id="4" name="Picture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19EEF918-6CC1-1A27-EB9D-FFD3D4240B94}"/>
              </a:ext>
            </a:extLst>
          </p:cNvPr>
          <p:cNvPicPr>
            <a:picLocks noChangeAspect="1"/>
          </p:cNvPicPr>
          <p:nvPr/>
        </p:nvPicPr>
        <p:blipFill>
          <a:blip r:embed="rId3"/>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35A09957-B873-4686-A463-F5135D02C7D1}"/>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9C5782F8-C9F0-1D0E-2C03-D708AABB0D2C}"/>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71383" y="1430439"/>
            <a:ext cx="2042680" cy="3091947"/>
          </a:xfrm>
          <a:prstGeom prst="rect">
            <a:avLst/>
          </a:prstGeom>
          <a:ln>
            <a:solidFill>
              <a:schemeClr val="tx1"/>
            </a:solidFill>
          </a:ln>
        </p:spPr>
      </p:pic>
      <p:pic>
        <p:nvPicPr>
          <p:cNvPr id="3" name="Picture 4">
            <a:extLst>
              <a:ext uri="{FF2B5EF4-FFF2-40B4-BE49-F238E27FC236}">
                <a16:creationId xmlns:a16="http://schemas.microsoft.com/office/drawing/2014/main" id="{3BBFC1AA-EFA0-0A9B-7069-C384CEE5CF41}"/>
              </a:ext>
              <a:ext uri="{C183D7F6-B498-43B3-948B-1728B52AA6E4}">
                <adec:decorative xmlns:adec="http://schemas.microsoft.com/office/drawing/2017/decorative" val="1"/>
              </a:ext>
            </a:extLst>
          </p:cNvPr>
          <p:cNvPicPr>
            <a:picLocks noChangeAspect="1"/>
          </p:cNvPicPr>
          <p:nvPr/>
        </p:nvPicPr>
        <p:blipFill>
          <a:blip r:embed="rId7"/>
          <a:srcRect/>
          <a:stretch/>
        </p:blipFill>
        <p:spPr>
          <a:xfrm>
            <a:off x="9571383" y="5230112"/>
            <a:ext cx="2379117" cy="1369247"/>
          </a:xfrm>
          <a:prstGeom prst="rect">
            <a:avLst/>
          </a:prstGeom>
          <a:ln w="6350">
            <a:solidFill>
              <a:schemeClr val="tx1">
                <a:lumMod val="50000"/>
                <a:lumOff val="50000"/>
              </a:schemeClr>
            </a:solidFill>
          </a:ln>
        </p:spPr>
      </p:pic>
    </p:spTree>
    <p:extLst>
      <p:ext uri="{BB962C8B-B14F-4D97-AF65-F5344CB8AC3E}">
        <p14:creationId xmlns:p14="http://schemas.microsoft.com/office/powerpoint/2010/main" val="38459440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5AD3258-20F7-65B7-F62C-D79F7F5DA647}"/>
              </a:ext>
            </a:extLst>
          </p:cNvPr>
          <p:cNvSpPr>
            <a:spLocks noGrp="1"/>
          </p:cNvSpPr>
          <p:nvPr>
            <p:ph type="title"/>
          </p:nvPr>
        </p:nvSpPr>
        <p:spPr/>
        <p:txBody>
          <a:bodyPr/>
          <a:lstStyle/>
          <a:p>
            <a:r>
              <a:rPr lang="en-US"/>
              <a:t>Lesson Plans Overview</a:t>
            </a:r>
          </a:p>
        </p:txBody>
      </p:sp>
      <p:sp>
        <p:nvSpPr>
          <p:cNvPr id="10" name="Content 1">
            <a:extLst>
              <a:ext uri="{FF2B5EF4-FFF2-40B4-BE49-F238E27FC236}">
                <a16:creationId xmlns:a16="http://schemas.microsoft.com/office/drawing/2014/main" id="{9051D312-EF04-EE78-A36C-882E9081FDF3}"/>
              </a:ext>
            </a:extLst>
          </p:cNvPr>
          <p:cNvSpPr>
            <a:spLocks noGrp="1"/>
          </p:cNvSpPr>
          <p:nvPr>
            <p:ph sz="half" idx="1"/>
          </p:nvPr>
        </p:nvSpPr>
        <p:spPr/>
        <p:txBody>
          <a:bodyPr>
            <a:normAutofit/>
          </a:bodyPr>
          <a:lstStyle/>
          <a:p>
            <a:r>
              <a:rPr lang="en-US"/>
              <a:t>15 lessons available</a:t>
            </a:r>
          </a:p>
          <a:p>
            <a:pPr lvl="1"/>
            <a:r>
              <a:rPr lang="en-US"/>
              <a:t>Recognize - 3 lessons</a:t>
            </a:r>
          </a:p>
          <a:p>
            <a:pPr lvl="1"/>
            <a:r>
              <a:rPr lang="en-US"/>
              <a:t>Relax - 8 lessons*</a:t>
            </a:r>
          </a:p>
          <a:p>
            <a:pPr lvl="1"/>
            <a:r>
              <a:rPr lang="en-US"/>
              <a:t>Record - 2 lessons</a:t>
            </a:r>
          </a:p>
          <a:p>
            <a:pPr lvl="1"/>
            <a:r>
              <a:rPr lang="en-US"/>
              <a:t>Ready-Go! </a:t>
            </a:r>
          </a:p>
          <a:p>
            <a:pPr lvl="1"/>
            <a:r>
              <a:rPr lang="en-US"/>
              <a:t>Review (optional)</a:t>
            </a:r>
          </a:p>
          <a:p>
            <a:r>
              <a:rPr lang="en-US"/>
              <a:t>20-30 min each lesson</a:t>
            </a:r>
          </a:p>
          <a:p>
            <a:r>
              <a:rPr lang="en-US"/>
              <a:t>Semi-scripted</a:t>
            </a:r>
          </a:p>
          <a:p>
            <a:r>
              <a:rPr lang="en-US"/>
              <a:t>Teacher-led</a:t>
            </a:r>
          </a:p>
        </p:txBody>
      </p:sp>
      <p:pic>
        <p:nvPicPr>
          <p:cNvPr id="2" name="Picture 1" descr="Image of RRR Intervention Material and Lesson Plans printed binder">
            <a:extLst>
              <a:ext uri="{FF2B5EF4-FFF2-40B4-BE49-F238E27FC236}">
                <a16:creationId xmlns:a16="http://schemas.microsoft.com/office/drawing/2014/main" id="{DA365103-8CE2-39E7-98B4-87B0C5461CE3}"/>
              </a:ext>
            </a:extLst>
          </p:cNvPr>
          <p:cNvPicPr>
            <a:picLocks noChangeAspect="1"/>
          </p:cNvPicPr>
          <p:nvPr/>
        </p:nvPicPr>
        <p:blipFill>
          <a:blip r:embed="rId3"/>
          <a:stretch>
            <a:fillRect/>
          </a:stretch>
        </p:blipFill>
        <p:spPr>
          <a:xfrm>
            <a:off x="6572427" y="1422462"/>
            <a:ext cx="4157832" cy="5157663"/>
          </a:xfrm>
          <a:prstGeom prst="rect">
            <a:avLst/>
          </a:prstGeom>
        </p:spPr>
      </p:pic>
      <p:grpSp>
        <p:nvGrpSpPr>
          <p:cNvPr id="39" name="RRR">
            <a:extLst>
              <a:ext uri="{FF2B5EF4-FFF2-40B4-BE49-F238E27FC236}">
                <a16:creationId xmlns:a16="http://schemas.microsoft.com/office/drawing/2014/main" id="{6586495C-26AE-5815-7685-458C256E1AD6}"/>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40" name="Logo">
              <a:extLst>
                <a:ext uri="{FF2B5EF4-FFF2-40B4-BE49-F238E27FC236}">
                  <a16:creationId xmlns:a16="http://schemas.microsoft.com/office/drawing/2014/main" id="{B5B97C6A-F3FB-5D6D-AE0C-C768ACEF59E1}"/>
                </a:ext>
              </a:extLst>
            </p:cNvPr>
            <p:cNvPicPr>
              <a:picLocks noChangeAspect="1"/>
            </p:cNvPicPr>
            <p:nvPr/>
          </p:nvPicPr>
          <p:blipFill>
            <a:blip r:embed="rId4"/>
            <a:srcRect/>
            <a:stretch/>
          </p:blipFill>
          <p:spPr>
            <a:xfrm>
              <a:off x="10316269" y="313308"/>
              <a:ext cx="827981" cy="827981"/>
            </a:xfrm>
            <a:prstGeom prst="rect">
              <a:avLst/>
            </a:prstGeom>
          </p:spPr>
        </p:pic>
        <p:pic>
          <p:nvPicPr>
            <p:cNvPr id="41" name="Module" descr="Module 6.3.2.6 Recognize. Relax. Record.">
              <a:extLst>
                <a:ext uri="{FF2B5EF4-FFF2-40B4-BE49-F238E27FC236}">
                  <a16:creationId xmlns:a16="http://schemas.microsoft.com/office/drawing/2014/main" id="{5DBF9F40-6281-C60E-CA05-7D91BB90D4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8515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E2CDE-804F-FB86-DA2F-DC95D64B6CC3}"/>
              </a:ext>
            </a:extLst>
          </p:cNvPr>
          <p:cNvSpPr>
            <a:spLocks noGrp="1"/>
          </p:cNvSpPr>
          <p:nvPr>
            <p:ph type="title"/>
          </p:nvPr>
        </p:nvSpPr>
        <p:spPr/>
        <p:txBody>
          <a:bodyPr/>
          <a:lstStyle/>
          <a:p>
            <a:r>
              <a:rPr lang="en-US"/>
              <a:t>Family Materials</a:t>
            </a:r>
          </a:p>
        </p:txBody>
      </p:sp>
      <p:pic>
        <p:nvPicPr>
          <p:cNvPr id="6" name="Picture 1" descr="Family Strategy Note (English)">
            <a:extLst>
              <a:ext uri="{FF2B5EF4-FFF2-40B4-BE49-F238E27FC236}">
                <a16:creationId xmlns:a16="http://schemas.microsoft.com/office/drawing/2014/main" id="{325FE4C4-7D4A-62AF-FCA3-9B3C6BDFE1BC}"/>
              </a:ext>
            </a:extLst>
          </p:cNvPr>
          <p:cNvPicPr>
            <a:picLocks noChangeAspect="1"/>
          </p:cNvPicPr>
          <p:nvPr/>
        </p:nvPicPr>
        <p:blipFill>
          <a:blip r:embed="rId3"/>
          <a:stretch>
            <a:fillRect/>
          </a:stretch>
        </p:blipFill>
        <p:spPr>
          <a:xfrm>
            <a:off x="3566100" y="1736138"/>
            <a:ext cx="2744724" cy="1961106"/>
          </a:xfrm>
          <a:prstGeom prst="rect">
            <a:avLst/>
          </a:prstGeom>
          <a:ln>
            <a:noFill/>
          </a:ln>
          <a:effectLst>
            <a:outerShdw blurRad="292100" dist="139700" dir="2700000" algn="tl" rotWithShape="0">
              <a:srgbClr val="333333">
                <a:alpha val="65000"/>
              </a:srgbClr>
            </a:outerShdw>
          </a:effectLst>
        </p:spPr>
      </p:pic>
      <p:pic>
        <p:nvPicPr>
          <p:cNvPr id="4" name="Picture 2" descr="Family Relaxation Strategy Card Ring (English)">
            <a:extLst>
              <a:ext uri="{FF2B5EF4-FFF2-40B4-BE49-F238E27FC236}">
                <a16:creationId xmlns:a16="http://schemas.microsoft.com/office/drawing/2014/main" id="{A80A0C6A-4C61-3C39-86AF-64FCB64F70B5}"/>
              </a:ext>
            </a:extLst>
          </p:cNvPr>
          <p:cNvPicPr>
            <a:picLocks noChangeAspect="1"/>
          </p:cNvPicPr>
          <p:nvPr/>
        </p:nvPicPr>
        <p:blipFill>
          <a:blip r:embed="rId4"/>
          <a:stretch>
            <a:fillRect/>
          </a:stretch>
        </p:blipFill>
        <p:spPr>
          <a:xfrm>
            <a:off x="6529043" y="1640385"/>
            <a:ext cx="2826207" cy="1992189"/>
          </a:xfrm>
          <a:prstGeom prst="rect">
            <a:avLst/>
          </a:prstGeom>
        </p:spPr>
      </p:pic>
      <p:sp>
        <p:nvSpPr>
          <p:cNvPr id="12" name="Arrow">
            <a:extLst>
              <a:ext uri="{FF2B5EF4-FFF2-40B4-BE49-F238E27FC236}">
                <a16:creationId xmlns:a16="http://schemas.microsoft.com/office/drawing/2014/main" id="{D7D09A4D-F855-4719-BFF2-BF088D0CB9B8}"/>
              </a:ext>
            </a:extLst>
          </p:cNvPr>
          <p:cNvSpPr/>
          <p:nvPr/>
        </p:nvSpPr>
        <p:spPr>
          <a:xfrm>
            <a:off x="523875" y="4270405"/>
            <a:ext cx="2824006" cy="1800225"/>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Available in both Spanish and English!</a:t>
            </a:r>
          </a:p>
        </p:txBody>
      </p:sp>
      <p:pic>
        <p:nvPicPr>
          <p:cNvPr id="7" name="Picture 3" descr="Family Strategy Note (Spanish)">
            <a:extLst>
              <a:ext uri="{FF2B5EF4-FFF2-40B4-BE49-F238E27FC236}">
                <a16:creationId xmlns:a16="http://schemas.microsoft.com/office/drawing/2014/main" id="{7D5D86F8-BA98-F78A-6D2B-00B403574E2F}"/>
              </a:ext>
            </a:extLst>
          </p:cNvPr>
          <p:cNvPicPr>
            <a:picLocks noChangeAspect="1"/>
          </p:cNvPicPr>
          <p:nvPr/>
        </p:nvPicPr>
        <p:blipFill>
          <a:blip r:embed="rId5"/>
          <a:stretch>
            <a:fillRect/>
          </a:stretch>
        </p:blipFill>
        <p:spPr>
          <a:xfrm>
            <a:off x="3562703" y="4200225"/>
            <a:ext cx="2751518" cy="1965960"/>
          </a:xfrm>
          <a:prstGeom prst="rect">
            <a:avLst/>
          </a:prstGeom>
          <a:ln>
            <a:noFill/>
          </a:ln>
          <a:effectLst>
            <a:outerShdw blurRad="292100" dist="139700" dir="2700000" algn="tl" rotWithShape="0">
              <a:srgbClr val="333333">
                <a:alpha val="65000"/>
              </a:srgbClr>
            </a:outerShdw>
          </a:effectLst>
        </p:spPr>
      </p:pic>
      <p:pic>
        <p:nvPicPr>
          <p:cNvPr id="5" name="Picture 4" descr="Family Relaxation Strategy Card Ring  (Spanish)">
            <a:extLst>
              <a:ext uri="{FF2B5EF4-FFF2-40B4-BE49-F238E27FC236}">
                <a16:creationId xmlns:a16="http://schemas.microsoft.com/office/drawing/2014/main" id="{5A0DD43A-AA99-7DDC-B0F6-EB563DC64C77}"/>
              </a:ext>
            </a:extLst>
          </p:cNvPr>
          <p:cNvPicPr>
            <a:picLocks noChangeAspect="1"/>
          </p:cNvPicPr>
          <p:nvPr/>
        </p:nvPicPr>
        <p:blipFill>
          <a:blip r:embed="rId6"/>
          <a:stretch>
            <a:fillRect/>
          </a:stretch>
        </p:blipFill>
        <p:spPr>
          <a:xfrm>
            <a:off x="6529043" y="4060122"/>
            <a:ext cx="3043430" cy="2010508"/>
          </a:xfrm>
          <a:prstGeom prst="rect">
            <a:avLst/>
          </a:prstGeom>
        </p:spPr>
      </p:pic>
      <p:grpSp>
        <p:nvGrpSpPr>
          <p:cNvPr id="8" name="RRR">
            <a:extLst>
              <a:ext uri="{FF2B5EF4-FFF2-40B4-BE49-F238E27FC236}">
                <a16:creationId xmlns:a16="http://schemas.microsoft.com/office/drawing/2014/main" id="{06C9AF38-ECB8-1C61-1EAA-7BB4FA6C2F22}"/>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97345749-C9E5-4E4B-7229-B372FBB14F19}"/>
                </a:ext>
              </a:extLst>
            </p:cNvPr>
            <p:cNvPicPr>
              <a:picLocks noChangeAspect="1"/>
            </p:cNvPicPr>
            <p:nvPr/>
          </p:nvPicPr>
          <p:blipFill>
            <a:blip r:embed="rId7"/>
            <a:srcRect/>
            <a:stretch/>
          </p:blipFill>
          <p:spPr>
            <a:xfrm>
              <a:off x="10316269" y="313308"/>
              <a:ext cx="827981" cy="827981"/>
            </a:xfrm>
            <a:prstGeom prst="rect">
              <a:avLst/>
            </a:prstGeom>
          </p:spPr>
        </p:pic>
        <p:pic>
          <p:nvPicPr>
            <p:cNvPr id="13" name="Module" descr="Module 6.3.2.6 Recognize. Relax. Record.">
              <a:extLst>
                <a:ext uri="{FF2B5EF4-FFF2-40B4-BE49-F238E27FC236}">
                  <a16:creationId xmlns:a16="http://schemas.microsoft.com/office/drawing/2014/main" id="{FE3C2654-BE80-C7E9-3031-CAEB584BF6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77066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744ED-1A49-E90E-7FEE-1C9390F93E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57744A-2C56-117B-87F2-BE17D795FCA8}"/>
              </a:ext>
            </a:extLst>
          </p:cNvPr>
          <p:cNvSpPr>
            <a:spLocks noGrp="1"/>
          </p:cNvSpPr>
          <p:nvPr>
            <p:ph type="title"/>
          </p:nvPr>
        </p:nvSpPr>
        <p:spPr/>
        <p:txBody>
          <a:bodyPr/>
          <a:lstStyle/>
          <a:p>
            <a:r>
              <a:rPr lang="en-US"/>
              <a:t>Teacher Materials </a:t>
            </a:r>
          </a:p>
        </p:txBody>
      </p:sp>
      <p:pic>
        <p:nvPicPr>
          <p:cNvPr id="14" name="Picture 1" descr="Screenshot of the RRR Instruction Hub">
            <a:extLst>
              <a:ext uri="{FF2B5EF4-FFF2-40B4-BE49-F238E27FC236}">
                <a16:creationId xmlns:a16="http://schemas.microsoft.com/office/drawing/2014/main" id="{5B2F7E92-7DFF-9121-229E-59589BA4EC03}"/>
              </a:ext>
            </a:extLst>
          </p:cNvPr>
          <p:cNvPicPr>
            <a:picLocks noChangeAspect="1"/>
          </p:cNvPicPr>
          <p:nvPr/>
        </p:nvPicPr>
        <p:blipFill>
          <a:blip r:embed="rId3"/>
          <a:stretch>
            <a:fillRect/>
          </a:stretch>
        </p:blipFill>
        <p:spPr>
          <a:xfrm>
            <a:off x="2309626" y="1866701"/>
            <a:ext cx="3200103" cy="2052971"/>
          </a:xfrm>
          <a:prstGeom prst="rect">
            <a:avLst/>
          </a:prstGeom>
        </p:spPr>
      </p:pic>
      <p:pic>
        <p:nvPicPr>
          <p:cNvPr id="10" name="Picture 2" descr="RRR Story Cards">
            <a:extLst>
              <a:ext uri="{FF2B5EF4-FFF2-40B4-BE49-F238E27FC236}">
                <a16:creationId xmlns:a16="http://schemas.microsoft.com/office/drawing/2014/main" id="{D7855AB9-F8E1-7424-BA9A-6C693EF6F056}"/>
              </a:ext>
            </a:extLst>
          </p:cNvPr>
          <p:cNvPicPr>
            <a:picLocks noChangeAspect="1"/>
          </p:cNvPicPr>
          <p:nvPr/>
        </p:nvPicPr>
        <p:blipFill>
          <a:blip r:embed="rId4"/>
          <a:stretch>
            <a:fillRect/>
          </a:stretch>
        </p:blipFill>
        <p:spPr>
          <a:xfrm>
            <a:off x="5670736" y="1690688"/>
            <a:ext cx="2510676" cy="2431098"/>
          </a:xfrm>
          <a:prstGeom prst="rect">
            <a:avLst/>
          </a:prstGeom>
        </p:spPr>
      </p:pic>
      <p:pic>
        <p:nvPicPr>
          <p:cNvPr id="11" name="Picture 3" descr="RRR Engaged or Distracted activity cards">
            <a:extLst>
              <a:ext uri="{FF2B5EF4-FFF2-40B4-BE49-F238E27FC236}">
                <a16:creationId xmlns:a16="http://schemas.microsoft.com/office/drawing/2014/main" id="{167295F5-14C3-859D-83F1-0772C304445E}"/>
              </a:ext>
            </a:extLst>
          </p:cNvPr>
          <p:cNvPicPr>
            <a:picLocks noChangeAspect="1"/>
          </p:cNvPicPr>
          <p:nvPr/>
        </p:nvPicPr>
        <p:blipFill>
          <a:blip r:embed="rId5"/>
          <a:srcRect l="4826" t="1754" r="4875" b="1126"/>
          <a:stretch/>
        </p:blipFill>
        <p:spPr>
          <a:xfrm>
            <a:off x="8405472" y="1771755"/>
            <a:ext cx="2267099" cy="2268964"/>
          </a:xfrm>
          <a:prstGeom prst="rect">
            <a:avLst/>
          </a:prstGeom>
        </p:spPr>
      </p:pic>
      <p:pic>
        <p:nvPicPr>
          <p:cNvPr id="13" name="Picture 4" descr="Strategy Cards Ring">
            <a:extLst>
              <a:ext uri="{FF2B5EF4-FFF2-40B4-BE49-F238E27FC236}">
                <a16:creationId xmlns:a16="http://schemas.microsoft.com/office/drawing/2014/main" id="{AC3A2651-6C5F-54E9-0C46-36F44EE32375}"/>
              </a:ext>
            </a:extLst>
          </p:cNvPr>
          <p:cNvPicPr>
            <a:picLocks noChangeAspect="1"/>
          </p:cNvPicPr>
          <p:nvPr/>
        </p:nvPicPr>
        <p:blipFill>
          <a:blip r:embed="rId6"/>
          <a:stretch>
            <a:fillRect/>
          </a:stretch>
        </p:blipFill>
        <p:spPr>
          <a:xfrm>
            <a:off x="676872" y="3919672"/>
            <a:ext cx="3641632" cy="2655727"/>
          </a:xfrm>
          <a:prstGeom prst="rect">
            <a:avLst/>
          </a:prstGeom>
        </p:spPr>
      </p:pic>
      <p:pic>
        <p:nvPicPr>
          <p:cNvPr id="12" name="Picture 5" descr="RRR Visual Cue Cards (relax icons)">
            <a:extLst>
              <a:ext uri="{FF2B5EF4-FFF2-40B4-BE49-F238E27FC236}">
                <a16:creationId xmlns:a16="http://schemas.microsoft.com/office/drawing/2014/main" id="{A06B1A0D-9EA1-1859-5AD4-54BFFC1D5D04}"/>
              </a:ext>
            </a:extLst>
          </p:cNvPr>
          <p:cNvPicPr>
            <a:picLocks noChangeAspect="1"/>
          </p:cNvPicPr>
          <p:nvPr/>
        </p:nvPicPr>
        <p:blipFill>
          <a:blip r:embed="rId7"/>
          <a:stretch>
            <a:fillRect/>
          </a:stretch>
        </p:blipFill>
        <p:spPr>
          <a:xfrm>
            <a:off x="4515563" y="4156650"/>
            <a:ext cx="2352747" cy="2336225"/>
          </a:xfrm>
          <a:prstGeom prst="rect">
            <a:avLst/>
          </a:prstGeom>
        </p:spPr>
      </p:pic>
      <p:pic>
        <p:nvPicPr>
          <p:cNvPr id="7" name="Picture 6" descr="Screenshot of the digital RRR Lesson Plan Materials available on Google Slides">
            <a:extLst>
              <a:ext uri="{FF2B5EF4-FFF2-40B4-BE49-F238E27FC236}">
                <a16:creationId xmlns:a16="http://schemas.microsoft.com/office/drawing/2014/main" id="{E693ECB2-2C9F-33B4-C20C-7E637450E8EB}"/>
              </a:ext>
            </a:extLst>
          </p:cNvPr>
          <p:cNvPicPr>
            <a:picLocks noChangeAspect="1"/>
          </p:cNvPicPr>
          <p:nvPr/>
        </p:nvPicPr>
        <p:blipFill>
          <a:blip r:embed="rId8"/>
          <a:stretch>
            <a:fillRect/>
          </a:stretch>
        </p:blipFill>
        <p:spPr>
          <a:xfrm>
            <a:off x="7262429" y="4484187"/>
            <a:ext cx="3730752" cy="1926322"/>
          </a:xfrm>
          <a:prstGeom prst="rect">
            <a:avLst/>
          </a:prstGeom>
          <a:ln>
            <a:noFill/>
          </a:ln>
          <a:effectLst>
            <a:outerShdw blurRad="292100" dist="139700" dir="2700000" algn="tl" rotWithShape="0">
              <a:srgbClr val="333333">
                <a:alpha val="65000"/>
              </a:srgbClr>
            </a:outerShdw>
          </a:effectLst>
        </p:spPr>
      </p:pic>
      <p:grpSp>
        <p:nvGrpSpPr>
          <p:cNvPr id="8" name="RRR">
            <a:extLst>
              <a:ext uri="{FF2B5EF4-FFF2-40B4-BE49-F238E27FC236}">
                <a16:creationId xmlns:a16="http://schemas.microsoft.com/office/drawing/2014/main" id="{F8937EB1-2568-ECD1-73B2-F4488EF24EE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76467D80-106F-8316-19FD-7CD6D80CF114}"/>
                </a:ext>
              </a:extLst>
            </p:cNvPr>
            <p:cNvPicPr>
              <a:picLocks noChangeAspect="1"/>
            </p:cNvPicPr>
            <p:nvPr/>
          </p:nvPicPr>
          <p:blipFill>
            <a:blip r:embed="rId9"/>
            <a:srcRect/>
            <a:stretch/>
          </p:blipFill>
          <p:spPr>
            <a:xfrm>
              <a:off x="10316269" y="313308"/>
              <a:ext cx="827981" cy="827981"/>
            </a:xfrm>
            <a:prstGeom prst="rect">
              <a:avLst/>
            </a:prstGeom>
          </p:spPr>
        </p:pic>
        <p:pic>
          <p:nvPicPr>
            <p:cNvPr id="15" name="Module" descr="Module 6.3.2.6 Recognize. Relax. Record.">
              <a:extLst>
                <a:ext uri="{FF2B5EF4-FFF2-40B4-BE49-F238E27FC236}">
                  <a16:creationId xmlns:a16="http://schemas.microsoft.com/office/drawing/2014/main" id="{17A9CD8B-7369-59C2-C0B7-9246142E46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4368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A308629D-579B-F680-0DE4-8DEE038E8F97}"/>
              </a:ext>
            </a:extLst>
          </p:cNvPr>
          <p:cNvSpPr>
            <a:spLocks noGrp="1"/>
          </p:cNvSpPr>
          <p:nvPr>
            <p:ph type="title"/>
          </p:nvPr>
        </p:nvSpPr>
        <p:spPr/>
        <p:txBody>
          <a:bodyPr/>
          <a:lstStyle/>
          <a:p>
            <a:r>
              <a:rPr lang="en-US"/>
              <a:t>Key Intervention Lesson Features</a:t>
            </a:r>
          </a:p>
        </p:txBody>
      </p:sp>
      <p:sp>
        <p:nvSpPr>
          <p:cNvPr id="4" name="Rectangle">
            <a:extLst>
              <a:ext uri="{FF2B5EF4-FFF2-40B4-BE49-F238E27FC236}">
                <a16:creationId xmlns:a16="http://schemas.microsoft.com/office/drawing/2014/main" id="{279A67A9-C6EB-8672-2032-522A0AF516A2}"/>
              </a:ext>
            </a:extLst>
          </p:cNvPr>
          <p:cNvSpPr/>
          <p:nvPr/>
        </p:nvSpPr>
        <p:spPr>
          <a:xfrm>
            <a:off x="625054" y="1785899"/>
            <a:ext cx="4782968" cy="3702994"/>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285750" indent="-285750">
              <a:buFont typeface="Arial" panose="020B0604020202020204" pitchFamily="34" charset="0"/>
              <a:buChar char="•"/>
            </a:pPr>
            <a:r>
              <a:rPr lang="en-US" sz="2800"/>
              <a:t>Big Idea</a:t>
            </a:r>
          </a:p>
          <a:p>
            <a:pPr marL="285750" indent="-285750">
              <a:buFont typeface="Arial" panose="020B0604020202020204" pitchFamily="34" charset="0"/>
              <a:buChar char="•"/>
            </a:pPr>
            <a:r>
              <a:rPr lang="en-US" sz="2800"/>
              <a:t>Suggested Pacing &amp; Prompts</a:t>
            </a:r>
          </a:p>
          <a:p>
            <a:pPr marL="285750" indent="-285750">
              <a:buFont typeface="Arial" panose="020B0604020202020204" pitchFamily="34" charset="0"/>
              <a:buChar char="•"/>
            </a:pPr>
            <a:r>
              <a:rPr lang="en-US" sz="2800"/>
              <a:t>Embedded Materials</a:t>
            </a:r>
          </a:p>
          <a:p>
            <a:pPr marL="285750" indent="-285750">
              <a:buFont typeface="Arial" panose="020B0604020202020204" pitchFamily="34" charset="0"/>
              <a:buChar char="•"/>
            </a:pPr>
            <a:r>
              <a:rPr lang="en-US" sz="2800"/>
              <a:t>Situational Stories </a:t>
            </a:r>
          </a:p>
          <a:p>
            <a:pPr marL="285750" indent="-285750">
              <a:buFont typeface="Arial" panose="020B0604020202020204" pitchFamily="34" charset="0"/>
              <a:buChar char="•"/>
            </a:pPr>
            <a:r>
              <a:rPr lang="en-US" sz="2800"/>
              <a:t>Activities</a:t>
            </a:r>
          </a:p>
          <a:p>
            <a:pPr marL="285750" indent="-285750">
              <a:buFont typeface="Arial" panose="020B0604020202020204" pitchFamily="34" charset="0"/>
              <a:buChar char="•"/>
            </a:pPr>
            <a:r>
              <a:rPr lang="en-US" sz="2800"/>
              <a:t>Semi-scripted &amp; predictable layout</a:t>
            </a:r>
          </a:p>
        </p:txBody>
      </p:sp>
      <p:pic>
        <p:nvPicPr>
          <p:cNvPr id="2" name="Picture 1" descr="Lesson Plan Pacing Guide">
            <a:extLst>
              <a:ext uri="{FF2B5EF4-FFF2-40B4-BE49-F238E27FC236}">
                <a16:creationId xmlns:a16="http://schemas.microsoft.com/office/drawing/2014/main" id="{6E84AF29-BECF-B3EC-C6C7-53DE497D51FB}"/>
              </a:ext>
            </a:extLst>
          </p:cNvPr>
          <p:cNvPicPr>
            <a:picLocks noChangeAspect="1"/>
          </p:cNvPicPr>
          <p:nvPr/>
        </p:nvPicPr>
        <p:blipFill>
          <a:blip r:embed="rId3"/>
          <a:stretch>
            <a:fillRect/>
          </a:stretch>
        </p:blipFill>
        <p:spPr>
          <a:xfrm>
            <a:off x="4298440" y="4410210"/>
            <a:ext cx="2595813" cy="2157365"/>
          </a:xfrm>
          <a:prstGeom prst="rect">
            <a:avLst/>
          </a:prstGeom>
          <a:ln w="9525" cap="sq">
            <a:solidFill>
              <a:schemeClr val="accent5"/>
            </a:solidFill>
            <a:prstDash val="solid"/>
            <a:miter lim="800000"/>
          </a:ln>
          <a:effectLst>
            <a:outerShdw blurRad="50800" dist="38100" dir="2700000" algn="tl" rotWithShape="0">
              <a:srgbClr val="000000">
                <a:alpha val="43000"/>
              </a:srgbClr>
            </a:outerShdw>
          </a:effectLst>
        </p:spPr>
      </p:pic>
      <p:pic>
        <p:nvPicPr>
          <p:cNvPr id="7" name="Picture 2">
            <a:extLst>
              <a:ext uri="{FF2B5EF4-FFF2-40B4-BE49-F238E27FC236}">
                <a16:creationId xmlns:a16="http://schemas.microsoft.com/office/drawing/2014/main" id="{2D0B3BA5-E48F-4953-69F3-FFE9DDD2326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144561" y="1690688"/>
            <a:ext cx="4925995" cy="4907705"/>
          </a:xfrm>
          <a:prstGeom prst="rect">
            <a:avLst/>
          </a:prstGeom>
        </p:spPr>
      </p:pic>
      <p:grpSp>
        <p:nvGrpSpPr>
          <p:cNvPr id="5" name="RRR">
            <a:extLst>
              <a:ext uri="{FF2B5EF4-FFF2-40B4-BE49-F238E27FC236}">
                <a16:creationId xmlns:a16="http://schemas.microsoft.com/office/drawing/2014/main" id="{774E4774-C236-F98C-A1FC-7AA9B030031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0FB3293B-34E6-3683-52A5-CAD1466A7BBA}"/>
                </a:ext>
              </a:extLst>
            </p:cNvPr>
            <p:cNvPicPr>
              <a:picLocks noChangeAspect="1"/>
            </p:cNvPicPr>
            <p:nvPr/>
          </p:nvPicPr>
          <p:blipFill>
            <a:blip r:embed="rId5"/>
            <a:srcRect/>
            <a:stretch/>
          </p:blipFill>
          <p:spPr>
            <a:xfrm>
              <a:off x="10316269" y="313308"/>
              <a:ext cx="827981" cy="827981"/>
            </a:xfrm>
            <a:prstGeom prst="rect">
              <a:avLst/>
            </a:prstGeom>
          </p:spPr>
        </p:pic>
        <p:pic>
          <p:nvPicPr>
            <p:cNvPr id="11" name="Module" descr="Module 6.3.2.6 Recognize. Relax. Record.">
              <a:extLst>
                <a:ext uri="{FF2B5EF4-FFF2-40B4-BE49-F238E27FC236}">
                  <a16:creationId xmlns:a16="http://schemas.microsoft.com/office/drawing/2014/main" id="{2B5FCDBF-1A01-E923-3C40-CA34265237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581329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605D1-9606-F073-9086-5956A31C03F9}"/>
            </a:ext>
          </a:extLst>
        </p:cNvPr>
        <p:cNvGrpSpPr/>
        <p:nvPr/>
      </p:nvGrpSpPr>
      <p:grpSpPr>
        <a:xfrm>
          <a:off x="0" y="0"/>
          <a:ext cx="0" cy="0"/>
          <a:chOff x="0" y="0"/>
          <a:chExt cx="0" cy="0"/>
        </a:xfrm>
      </p:grpSpPr>
      <p:sp>
        <p:nvSpPr>
          <p:cNvPr id="9" name="Title">
            <a:extLst>
              <a:ext uri="{FF2B5EF4-FFF2-40B4-BE49-F238E27FC236}">
                <a16:creationId xmlns:a16="http://schemas.microsoft.com/office/drawing/2014/main" id="{BF7CB73C-A8D3-68E6-5875-7A7A4DB16BED}"/>
              </a:ext>
            </a:extLst>
          </p:cNvPr>
          <p:cNvSpPr>
            <a:spLocks noGrp="1"/>
          </p:cNvSpPr>
          <p:nvPr>
            <p:ph type="title"/>
          </p:nvPr>
        </p:nvSpPr>
        <p:spPr/>
        <p:txBody>
          <a:bodyPr>
            <a:normAutofit/>
          </a:bodyPr>
          <a:lstStyle/>
          <a:p>
            <a:r>
              <a:rPr lang="en-US"/>
              <a:t>RRR Ready-Go!</a:t>
            </a:r>
          </a:p>
        </p:txBody>
      </p:sp>
      <p:pic>
        <p:nvPicPr>
          <p:cNvPr id="6" name="Picture" descr="Screenshot of the first page of a RRR lesson plan (Ready Go!)">
            <a:extLst>
              <a:ext uri="{FF2B5EF4-FFF2-40B4-BE49-F238E27FC236}">
                <a16:creationId xmlns:a16="http://schemas.microsoft.com/office/drawing/2014/main" id="{EBB79AB7-DFF4-4F6B-60AE-ECBEBB1B5E15}"/>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1143312" y="1881204"/>
            <a:ext cx="3361701" cy="4351338"/>
          </a:xfrm>
          <a:prstGeom prst="rect">
            <a:avLst/>
          </a:prstGeom>
          <a:ln>
            <a:noFill/>
          </a:ln>
          <a:effectLst>
            <a:outerShdw blurRad="292100" dist="139700" dir="2700000" algn="tl" rotWithShape="0">
              <a:srgbClr val="333333">
                <a:alpha val="65000"/>
              </a:srgbClr>
            </a:outerShdw>
          </a:effectLst>
        </p:spPr>
      </p:pic>
      <p:sp>
        <p:nvSpPr>
          <p:cNvPr id="18" name="Content">
            <a:extLst>
              <a:ext uri="{FF2B5EF4-FFF2-40B4-BE49-F238E27FC236}">
                <a16:creationId xmlns:a16="http://schemas.microsoft.com/office/drawing/2014/main" id="{31B5A947-3433-8FD0-CEAC-99C90444CA3F}"/>
              </a:ext>
            </a:extLst>
          </p:cNvPr>
          <p:cNvSpPr>
            <a:spLocks noGrp="1"/>
          </p:cNvSpPr>
          <p:nvPr>
            <p:ph sz="half" idx="4294967295"/>
          </p:nvPr>
        </p:nvSpPr>
        <p:spPr>
          <a:xfrm>
            <a:off x="4953156" y="1881204"/>
            <a:ext cx="6400644" cy="4351338"/>
          </a:xfrm>
        </p:spPr>
        <p:txBody>
          <a:bodyPr>
            <a:normAutofit/>
          </a:bodyPr>
          <a:lstStyle/>
          <a:p>
            <a:r>
              <a:rPr lang="en-US"/>
              <a:t>Final lesson in sequence</a:t>
            </a:r>
          </a:p>
          <a:p>
            <a:r>
              <a:rPr lang="en-US"/>
              <a:t>Lesson taught </a:t>
            </a:r>
            <a:r>
              <a:rPr lang="en-US" i="1" u="sng"/>
              <a:t>after</a:t>
            </a:r>
            <a:r>
              <a:rPr lang="en-US"/>
              <a:t> students have had a few days of RRR In-Class</a:t>
            </a:r>
          </a:p>
          <a:p>
            <a:r>
              <a:rPr lang="en-US"/>
              <a:t>Flexible lesson to review:</a:t>
            </a:r>
          </a:p>
          <a:p>
            <a:pPr lvl="1"/>
            <a:r>
              <a:rPr lang="en-US"/>
              <a:t>Self-Monitoring Sheet</a:t>
            </a:r>
          </a:p>
          <a:p>
            <a:pPr lvl="1"/>
            <a:r>
              <a:rPr lang="en-US"/>
              <a:t>Engagement Graphing Handout</a:t>
            </a:r>
          </a:p>
        </p:txBody>
      </p:sp>
      <p:grpSp>
        <p:nvGrpSpPr>
          <p:cNvPr id="7" name="RRR">
            <a:extLst>
              <a:ext uri="{FF2B5EF4-FFF2-40B4-BE49-F238E27FC236}">
                <a16:creationId xmlns:a16="http://schemas.microsoft.com/office/drawing/2014/main" id="{07EDCDE4-B567-17CC-D62E-B186651AC469}"/>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D9CFC55E-DCD3-34DA-252C-E542FD019883}"/>
                </a:ext>
              </a:extLst>
            </p:cNvPr>
            <p:cNvPicPr>
              <a:picLocks noChangeAspect="1"/>
            </p:cNvPicPr>
            <p:nvPr/>
          </p:nvPicPr>
          <p:blipFill>
            <a:blip r:embed="rId4"/>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04593CAD-357D-93B1-A9A3-F9B0DB87B8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953958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F8386-EAB6-B485-1CAB-8A085C75186F}"/>
            </a:ext>
          </a:extLst>
        </p:cNvPr>
        <p:cNvGrpSpPr/>
        <p:nvPr/>
      </p:nvGrpSpPr>
      <p:grpSpPr>
        <a:xfrm>
          <a:off x="0" y="0"/>
          <a:ext cx="0" cy="0"/>
          <a:chOff x="0" y="0"/>
          <a:chExt cx="0" cy="0"/>
        </a:xfrm>
      </p:grpSpPr>
      <p:sp>
        <p:nvSpPr>
          <p:cNvPr id="9" name="Title">
            <a:extLst>
              <a:ext uri="{FF2B5EF4-FFF2-40B4-BE49-F238E27FC236}">
                <a16:creationId xmlns:a16="http://schemas.microsoft.com/office/drawing/2014/main" id="{82544B31-408B-1DB6-4D74-F88109F37AF1}"/>
              </a:ext>
            </a:extLst>
          </p:cNvPr>
          <p:cNvSpPr>
            <a:spLocks noGrp="1"/>
          </p:cNvSpPr>
          <p:nvPr>
            <p:ph type="title"/>
          </p:nvPr>
        </p:nvSpPr>
        <p:spPr/>
        <p:txBody>
          <a:bodyPr>
            <a:normAutofit/>
          </a:bodyPr>
          <a:lstStyle/>
          <a:p>
            <a:r>
              <a:rPr lang="en-US"/>
              <a:t>Optional Review Lesson</a:t>
            </a:r>
          </a:p>
        </p:txBody>
      </p:sp>
      <p:pic>
        <p:nvPicPr>
          <p:cNvPr id="5" name="Picture 1" descr="Screenshot of the first page of a RRR lesson plan (Review)">
            <a:extLst>
              <a:ext uri="{FF2B5EF4-FFF2-40B4-BE49-F238E27FC236}">
                <a16:creationId xmlns:a16="http://schemas.microsoft.com/office/drawing/2014/main" id="{1DD8B79E-9063-0987-C54F-8A2C1739B1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77466" y="1717235"/>
            <a:ext cx="3547580" cy="4579410"/>
          </a:xfrm>
          <a:prstGeom prst="rect">
            <a:avLst/>
          </a:prstGeom>
          <a:ln>
            <a:noFill/>
          </a:ln>
          <a:effectLst>
            <a:outerShdw blurRad="292100" dist="139700" dir="2700000" algn="tl" rotWithShape="0">
              <a:srgbClr val="333333">
                <a:alpha val="65000"/>
              </a:srgbClr>
            </a:outerShdw>
          </a:effectLst>
        </p:spPr>
      </p:pic>
      <p:pic>
        <p:nvPicPr>
          <p:cNvPr id="7" name="Picture 2" descr="Screenshot of the second page of a RRR lesson plan (Review)">
            <a:extLst>
              <a:ext uri="{FF2B5EF4-FFF2-40B4-BE49-F238E27FC236}">
                <a16:creationId xmlns:a16="http://schemas.microsoft.com/office/drawing/2014/main" id="{2178B7FC-58A3-8DB1-D56E-5A22182037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76144" y="1690688"/>
            <a:ext cx="3538152" cy="4579410"/>
          </a:xfrm>
          <a:prstGeom prst="rect">
            <a:avLst/>
          </a:prstGeom>
          <a:ln>
            <a:noFill/>
          </a:ln>
          <a:effectLst>
            <a:outerShdw blurRad="292100" dist="139700" dir="2700000" algn="tl" rotWithShape="0">
              <a:srgbClr val="333333">
                <a:alpha val="65000"/>
              </a:srgbClr>
            </a:outerShdw>
          </a:effectLst>
        </p:spPr>
      </p:pic>
      <p:sp>
        <p:nvSpPr>
          <p:cNvPr id="12" name="Text">
            <a:extLst>
              <a:ext uri="{FF2B5EF4-FFF2-40B4-BE49-F238E27FC236}">
                <a16:creationId xmlns:a16="http://schemas.microsoft.com/office/drawing/2014/main" id="{662C02FD-CFD4-7C71-B785-C070896498E9}"/>
              </a:ext>
            </a:extLst>
          </p:cNvPr>
          <p:cNvSpPr/>
          <p:nvPr/>
        </p:nvSpPr>
        <p:spPr>
          <a:xfrm>
            <a:off x="2850916" y="5566610"/>
            <a:ext cx="6699359" cy="109163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400"/>
              <a:t>Optional customizable lesson to use as needed following an extended break in instruction.</a:t>
            </a:r>
          </a:p>
        </p:txBody>
      </p:sp>
      <p:grpSp>
        <p:nvGrpSpPr>
          <p:cNvPr id="6" name="RRR">
            <a:extLst>
              <a:ext uri="{FF2B5EF4-FFF2-40B4-BE49-F238E27FC236}">
                <a16:creationId xmlns:a16="http://schemas.microsoft.com/office/drawing/2014/main" id="{251464D1-F768-93F4-3AA9-59949087DAE7}"/>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832ED89D-A864-AB34-2A19-90A0F786AB01}"/>
                </a:ext>
              </a:extLst>
            </p:cNvPr>
            <p:cNvPicPr>
              <a:picLocks noChangeAspect="1"/>
            </p:cNvPicPr>
            <p:nvPr/>
          </p:nvPicPr>
          <p:blipFill>
            <a:blip r:embed="rId5"/>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54E6FCDA-AD9A-3354-42FB-5C1D1DCEE0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908533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6C943E4B-9BDC-A227-6ACA-BDF5E818CD4F}"/>
              </a:ext>
            </a:extLst>
          </p:cNvPr>
          <p:cNvSpPr>
            <a:spLocks noGrp="1"/>
          </p:cNvSpPr>
          <p:nvPr>
            <p:ph type="title"/>
          </p:nvPr>
        </p:nvSpPr>
        <p:spPr/>
        <p:txBody>
          <a:bodyPr/>
          <a:lstStyle/>
          <a:p>
            <a:r>
              <a:rPr lang="en-US"/>
              <a:t>Step 5</a:t>
            </a:r>
          </a:p>
        </p:txBody>
      </p:sp>
      <p:sp>
        <p:nvSpPr>
          <p:cNvPr id="6" name="Text">
            <a:extLst>
              <a:ext uri="{FF2B5EF4-FFF2-40B4-BE49-F238E27FC236}">
                <a16:creationId xmlns:a16="http://schemas.microsoft.com/office/drawing/2014/main" id="{C4D1C0B4-AA61-BB06-9E99-A4A232779CA2}"/>
              </a:ext>
            </a:extLst>
          </p:cNvPr>
          <p:cNvSpPr>
            <a:spLocks noGrp="1"/>
          </p:cNvSpPr>
          <p:nvPr>
            <p:ph type="body" idx="1"/>
          </p:nvPr>
        </p:nvSpPr>
        <p:spPr/>
        <p:txBody>
          <a:bodyPr/>
          <a:lstStyle/>
          <a:p>
            <a:r>
              <a:rPr lang="en-US" b="1"/>
              <a:t>Implement RRR In-Class and Monitor Student Performance</a:t>
            </a:r>
          </a:p>
          <a:p>
            <a:endParaRPr lang="en-US"/>
          </a:p>
        </p:txBody>
      </p:sp>
    </p:spTree>
    <p:extLst>
      <p:ext uri="{BB962C8B-B14F-4D97-AF65-F5344CB8AC3E}">
        <p14:creationId xmlns:p14="http://schemas.microsoft.com/office/powerpoint/2010/main" val="32587991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89DFF-1909-CC31-5625-8F124BBCEF10}"/>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EDD83DC7-F574-B155-1A6D-0E3067674E48}"/>
              </a:ext>
              <a:ext uri="{C183D7F6-B498-43B3-948B-1728B52AA6E4}">
                <adec:decorative xmlns:adec="http://schemas.microsoft.com/office/drawing/2017/decorative" val="1"/>
              </a:ext>
            </a:extLst>
          </p:cNvPr>
          <p:cNvSpPr>
            <a:spLocks noGrp="1"/>
          </p:cNvSpPr>
          <p:nvPr>
            <p:ph type="title"/>
          </p:nvPr>
        </p:nvSpPr>
        <p:spPr/>
        <p:txBody>
          <a:bodyPr/>
          <a:lstStyle/>
          <a:p>
            <a:r>
              <a:rPr lang="en-US"/>
              <a:t>RRR Module Highlight!</a:t>
            </a:r>
          </a:p>
        </p:txBody>
      </p:sp>
      <p:sp>
        <p:nvSpPr>
          <p:cNvPr id="6" name="Title 1">
            <a:extLst>
              <a:ext uri="{FF2B5EF4-FFF2-40B4-BE49-F238E27FC236}">
                <a16:creationId xmlns:a16="http://schemas.microsoft.com/office/drawing/2014/main" id="{AEFD1817-0B61-A187-633D-6C45B2E6D18B}"/>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RRR Module Highlight 4</a:t>
            </a:r>
          </a:p>
        </p:txBody>
      </p:sp>
      <p:pic>
        <p:nvPicPr>
          <p:cNvPr id="5" name="Picture 1" descr="Recognize. Relax. Record. module cover">
            <a:extLst>
              <a:ext uri="{FF2B5EF4-FFF2-40B4-BE49-F238E27FC236}">
                <a16:creationId xmlns:a16="http://schemas.microsoft.com/office/drawing/2014/main" id="{0D011280-EF6E-BAEB-00FC-2DBA0FE0B54C}"/>
              </a:ext>
            </a:extLst>
          </p:cNvPr>
          <p:cNvPicPr>
            <a:picLocks noChangeAspect="1"/>
          </p:cNvPicPr>
          <p:nvPr/>
        </p:nvPicPr>
        <p:blipFill>
          <a:blip r:embed="rId3"/>
          <a:stretch>
            <a:fillRect/>
          </a:stretch>
        </p:blipFill>
        <p:spPr>
          <a:xfrm>
            <a:off x="838200" y="1825625"/>
            <a:ext cx="2784855" cy="4351338"/>
          </a:xfrm>
          <a:prstGeom prst="rect">
            <a:avLst/>
          </a:prstGeom>
          <a:ln>
            <a:noFill/>
          </a:ln>
          <a:effectLst>
            <a:outerShdw blurRad="292100" dist="139700" dir="2700000" algn="tl" rotWithShape="0">
              <a:srgbClr val="333333">
                <a:alpha val="65000"/>
              </a:srgbClr>
            </a:outerShdw>
          </a:effectLst>
        </p:spPr>
      </p:pic>
      <p:grpSp>
        <p:nvGrpSpPr>
          <p:cNvPr id="2" name="Group 1" descr="Screenshot of the RRR module table of contents with a blue rectangle outlining page 18 (Step 5)">
            <a:extLst>
              <a:ext uri="{FF2B5EF4-FFF2-40B4-BE49-F238E27FC236}">
                <a16:creationId xmlns:a16="http://schemas.microsoft.com/office/drawing/2014/main" id="{C6952CA6-9AEF-FE70-B52C-39344C87743A}"/>
              </a:ext>
            </a:extLst>
          </p:cNvPr>
          <p:cNvGrpSpPr/>
          <p:nvPr/>
        </p:nvGrpSpPr>
        <p:grpSpPr>
          <a:xfrm>
            <a:off x="3791711" y="2414638"/>
            <a:ext cx="2784855" cy="3026042"/>
            <a:chOff x="3791711" y="2414638"/>
            <a:chExt cx="2784855" cy="3026042"/>
          </a:xfrm>
        </p:grpSpPr>
        <p:pic>
          <p:nvPicPr>
            <p:cNvPr id="8" name="Picture">
              <a:extLst>
                <a:ext uri="{FF2B5EF4-FFF2-40B4-BE49-F238E27FC236}">
                  <a16:creationId xmlns:a16="http://schemas.microsoft.com/office/drawing/2014/main" id="{42C66459-1BDC-17C0-5ED7-62B675D9A75D}"/>
                </a:ext>
              </a:extLst>
            </p:cNvPr>
            <p:cNvPicPr>
              <a:picLocks noChangeAspect="1"/>
            </p:cNvPicPr>
            <p:nvPr/>
          </p:nvPicPr>
          <p:blipFill>
            <a:blip r:embed="rId4"/>
            <a:srcRect/>
            <a:stretch/>
          </p:blipFill>
          <p:spPr>
            <a:xfrm>
              <a:off x="3952932" y="2414638"/>
              <a:ext cx="2476729" cy="3026042"/>
            </a:xfrm>
            <a:prstGeom prst="rect">
              <a:avLst/>
            </a:prstGeom>
            <a:ln>
              <a:noFill/>
            </a:ln>
            <a:effectLst>
              <a:outerShdw blurRad="292100" dist="139700" dir="2700000" algn="tl" rotWithShape="0">
                <a:srgbClr val="333333">
                  <a:alpha val="65000"/>
                </a:srgbClr>
              </a:outerShdw>
            </a:effectLst>
          </p:spPr>
        </p:pic>
        <p:sp>
          <p:nvSpPr>
            <p:cNvPr id="11" name="Rectangle">
              <a:extLst>
                <a:ext uri="{FF2B5EF4-FFF2-40B4-BE49-F238E27FC236}">
                  <a16:creationId xmlns:a16="http://schemas.microsoft.com/office/drawing/2014/main" id="{31D73018-98CD-FEA1-CF23-945D57D21EF4}"/>
                </a:ext>
              </a:extLst>
            </p:cNvPr>
            <p:cNvSpPr/>
            <p:nvPr/>
          </p:nvSpPr>
          <p:spPr>
            <a:xfrm>
              <a:off x="3791711" y="2414638"/>
              <a:ext cx="2784855" cy="208421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Screenshot of the Self-Monitoring FAQs interaction">
            <a:extLst>
              <a:ext uri="{FF2B5EF4-FFF2-40B4-BE49-F238E27FC236}">
                <a16:creationId xmlns:a16="http://schemas.microsoft.com/office/drawing/2014/main" id="{A4D6391E-C740-A0FA-CE54-4AB893AE507A}"/>
              </a:ext>
            </a:extLst>
          </p:cNvPr>
          <p:cNvPicPr>
            <a:picLocks noChangeAspect="1" noChangeArrowheads="1"/>
          </p:cNvPicPr>
          <p:nvPr/>
        </p:nvPicPr>
        <p:blipFill>
          <a:blip r:embed="rId5"/>
          <a:srcRect/>
          <a:stretch/>
        </p:blipFill>
        <p:spPr bwMode="auto">
          <a:xfrm>
            <a:off x="7043343" y="2301466"/>
            <a:ext cx="4178791" cy="3139214"/>
          </a:xfrm>
          <a:prstGeom prst="rect">
            <a:avLst/>
          </a:prstGeom>
          <a:ln w="635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3" name="RRR">
            <a:extLst>
              <a:ext uri="{FF2B5EF4-FFF2-40B4-BE49-F238E27FC236}">
                <a16:creationId xmlns:a16="http://schemas.microsoft.com/office/drawing/2014/main" id="{EB145D05-E78F-F31E-03F0-CCAC5D68DCBE}"/>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9076C50D-1BBA-BFAE-7A58-C3063E01D209}"/>
                </a:ext>
              </a:extLst>
            </p:cNvPr>
            <p:cNvPicPr>
              <a:picLocks noChangeAspect="1"/>
            </p:cNvPicPr>
            <p:nvPr/>
          </p:nvPicPr>
          <p:blipFill>
            <a:blip r:embed="rId6"/>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9820E2A3-8D5F-AC10-3FB6-2981BF2B14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495586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6C23-4DA8-C3B0-ABF0-657277AAF034}"/>
              </a:ext>
              <a:ext uri="{C183D7F6-B498-43B3-948B-1728B52AA6E4}">
                <adec:decorative xmlns:adec="http://schemas.microsoft.com/office/drawing/2017/decorative" val="1"/>
              </a:ext>
            </a:extLst>
          </p:cNvPr>
          <p:cNvSpPr>
            <a:spLocks noGrp="1"/>
          </p:cNvSpPr>
          <p:nvPr>
            <p:ph type="title"/>
          </p:nvPr>
        </p:nvSpPr>
        <p:spPr/>
        <p:txBody>
          <a:bodyPr>
            <a:normAutofit fontScale="90000"/>
          </a:bodyPr>
          <a:lstStyle/>
          <a:p>
            <a:r>
              <a:rPr lang="en-US"/>
              <a:t>Step 5</a:t>
            </a:r>
            <a:br>
              <a:rPr lang="en-US"/>
            </a:br>
            <a:r>
              <a:rPr lang="en-US" sz="3600" b="0">
                <a:cs typeface="Arial"/>
              </a:rPr>
              <a:t>Implement RRR In-Class and Monitor Student Performance</a:t>
            </a:r>
            <a:endParaRPr lang="en-US" b="0"/>
          </a:p>
        </p:txBody>
      </p:sp>
      <p:sp>
        <p:nvSpPr>
          <p:cNvPr id="3" name="Title 1">
            <a:extLst>
              <a:ext uri="{FF2B5EF4-FFF2-40B4-BE49-F238E27FC236}">
                <a16:creationId xmlns:a16="http://schemas.microsoft.com/office/drawing/2014/main" id="{16863A5A-E99D-C742-52AB-4DB587B447B0}"/>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5 Implement RRR In-Class and Monitor Student Performance 1</a:t>
            </a:r>
          </a:p>
        </p:txBody>
      </p:sp>
      <p:pic>
        <p:nvPicPr>
          <p:cNvPr id="7" name="Content 1" descr="Example of a completed Direct Behavior Rating (DBR) Engagement Graphing Handout">
            <a:extLst>
              <a:ext uri="{FF2B5EF4-FFF2-40B4-BE49-F238E27FC236}">
                <a16:creationId xmlns:a16="http://schemas.microsoft.com/office/drawing/2014/main" id="{061255D9-4685-913C-DB4D-7F1751259E44}"/>
              </a:ext>
            </a:extLst>
          </p:cNvPr>
          <p:cNvPicPr>
            <a:picLocks noGrp="1" noChangeAspect="1"/>
          </p:cNvPicPr>
          <p:nvPr>
            <p:ph sz="half" idx="1"/>
          </p:nvPr>
        </p:nvPicPr>
        <p:blipFill>
          <a:blip r:embed="rId2"/>
          <a:stretch>
            <a:fillRect/>
          </a:stretch>
        </p:blipFill>
        <p:spPr>
          <a:xfrm>
            <a:off x="838200" y="1999901"/>
            <a:ext cx="5181600" cy="4002786"/>
          </a:xfrm>
          <a:ln>
            <a:solidFill>
              <a:schemeClr val="tx1"/>
            </a:solidFill>
          </a:ln>
        </p:spPr>
      </p:pic>
      <p:pic>
        <p:nvPicPr>
          <p:cNvPr id="9" name="Content 2" descr="Self-Monitoring Treatment Integrity Checklist">
            <a:extLst>
              <a:ext uri="{FF2B5EF4-FFF2-40B4-BE49-F238E27FC236}">
                <a16:creationId xmlns:a16="http://schemas.microsoft.com/office/drawing/2014/main" id="{AE61455A-0536-8608-2936-D4C6AA290C3E}"/>
              </a:ext>
            </a:extLst>
          </p:cNvPr>
          <p:cNvPicPr>
            <a:picLocks noGrp="1" noChangeAspect="1"/>
          </p:cNvPicPr>
          <p:nvPr>
            <p:ph sz="half" idx="2"/>
          </p:nvPr>
        </p:nvPicPr>
        <p:blipFill>
          <a:blip r:embed="rId3"/>
          <a:stretch>
            <a:fillRect/>
          </a:stretch>
        </p:blipFill>
        <p:spPr>
          <a:xfrm>
            <a:off x="6172200" y="2452985"/>
            <a:ext cx="5181600" cy="3096618"/>
          </a:xfrm>
          <a:ln>
            <a:solidFill>
              <a:schemeClr val="tx1"/>
            </a:solidFill>
          </a:ln>
        </p:spPr>
      </p:pic>
      <p:grpSp>
        <p:nvGrpSpPr>
          <p:cNvPr id="6" name="RRR">
            <a:extLst>
              <a:ext uri="{FF2B5EF4-FFF2-40B4-BE49-F238E27FC236}">
                <a16:creationId xmlns:a16="http://schemas.microsoft.com/office/drawing/2014/main" id="{77B20E8C-06F2-268D-674F-56C756C6E0B6}"/>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917081CC-673C-95C2-182B-EA09CCA930CC}"/>
                </a:ext>
              </a:extLst>
            </p:cNvPr>
            <p:cNvPicPr>
              <a:picLocks noChangeAspect="1"/>
            </p:cNvPicPr>
            <p:nvPr/>
          </p:nvPicPr>
          <p:blipFill>
            <a:blip r:embed="rId4"/>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2BC64D35-204B-E2BF-3FFA-BF605F0336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437699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3FD3594D-53B2-1084-DAE3-132C7AD69547}"/>
              </a:ext>
            </a:extLst>
          </p:cNvPr>
          <p:cNvSpPr>
            <a:spLocks noGrp="1"/>
          </p:cNvSpPr>
          <p:nvPr>
            <p:ph type="title"/>
          </p:nvPr>
        </p:nvSpPr>
        <p:spPr/>
        <p:txBody>
          <a:bodyPr/>
          <a:lstStyle/>
          <a:p>
            <a:r>
              <a:rPr lang="en-US"/>
              <a:t>Self-Monitoring Treatment Integrity Checklist</a:t>
            </a:r>
          </a:p>
        </p:txBody>
      </p:sp>
      <p:sp>
        <p:nvSpPr>
          <p:cNvPr id="10" name="Content 1">
            <a:extLst>
              <a:ext uri="{FF2B5EF4-FFF2-40B4-BE49-F238E27FC236}">
                <a16:creationId xmlns:a16="http://schemas.microsoft.com/office/drawing/2014/main" id="{F9EB898D-414D-2842-51E2-62099FFA1179}"/>
              </a:ext>
            </a:extLst>
          </p:cNvPr>
          <p:cNvSpPr>
            <a:spLocks noGrp="1"/>
          </p:cNvSpPr>
          <p:nvPr>
            <p:ph sz="half" idx="1"/>
          </p:nvPr>
        </p:nvSpPr>
        <p:spPr/>
        <p:txBody>
          <a:bodyPr>
            <a:normAutofit/>
          </a:bodyPr>
          <a:lstStyle/>
          <a:p>
            <a:r>
              <a:rPr lang="en-US"/>
              <a:t>Self-Monitoring Treatment Integrity Checklist located on the back of the RRR Rating Form</a:t>
            </a:r>
          </a:p>
          <a:p>
            <a:r>
              <a:rPr lang="en-US"/>
              <a:t>Completed daily at end of RRR In-Class Period</a:t>
            </a:r>
          </a:p>
          <a:p>
            <a:pPr lvl="1"/>
            <a:r>
              <a:rPr lang="en-US"/>
              <a:t>rate all procedures on a scale from 0 (not implemented) to 3 (fully implemented)</a:t>
            </a:r>
          </a:p>
          <a:p>
            <a:pPr lvl="1"/>
            <a:r>
              <a:rPr lang="en-US"/>
              <a:t>each procedure is rated for each student</a:t>
            </a:r>
          </a:p>
          <a:p>
            <a:endParaRPr lang="en-US"/>
          </a:p>
        </p:txBody>
      </p:sp>
      <p:pic>
        <p:nvPicPr>
          <p:cNvPr id="11" name="Content 2" descr="Self-Monitoring Treatment Integrity Checklist">
            <a:extLst>
              <a:ext uri="{FF2B5EF4-FFF2-40B4-BE49-F238E27FC236}">
                <a16:creationId xmlns:a16="http://schemas.microsoft.com/office/drawing/2014/main" id="{1BA7D97E-2644-7F46-30FF-01F674301716}"/>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72202" y="2274803"/>
            <a:ext cx="5181600" cy="3093376"/>
          </a:xfrm>
          <a:ln>
            <a:solidFill>
              <a:schemeClr val="tx1"/>
            </a:solidFill>
          </a:ln>
        </p:spPr>
      </p:pic>
      <p:grpSp>
        <p:nvGrpSpPr>
          <p:cNvPr id="5" name="RRR">
            <a:extLst>
              <a:ext uri="{FF2B5EF4-FFF2-40B4-BE49-F238E27FC236}">
                <a16:creationId xmlns:a16="http://schemas.microsoft.com/office/drawing/2014/main" id="{1346541E-87A7-BA7D-3A51-C85D577262C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7" name="Logo">
              <a:extLst>
                <a:ext uri="{FF2B5EF4-FFF2-40B4-BE49-F238E27FC236}">
                  <a16:creationId xmlns:a16="http://schemas.microsoft.com/office/drawing/2014/main" id="{4D37490B-71BC-AC40-8589-772C645B5124}"/>
                </a:ext>
              </a:extLst>
            </p:cNvPr>
            <p:cNvPicPr>
              <a:picLocks noChangeAspect="1"/>
            </p:cNvPicPr>
            <p:nvPr/>
          </p:nvPicPr>
          <p:blipFill>
            <a:blip r:embed="rId4"/>
            <a:srcRect/>
            <a:stretch/>
          </p:blipFill>
          <p:spPr>
            <a:xfrm>
              <a:off x="10316269" y="313308"/>
              <a:ext cx="827981" cy="827981"/>
            </a:xfrm>
            <a:prstGeom prst="rect">
              <a:avLst/>
            </a:prstGeom>
          </p:spPr>
        </p:pic>
        <p:pic>
          <p:nvPicPr>
            <p:cNvPr id="8" name="Module" descr="Module 6.3.2.6 Recognize. Relax. Record.">
              <a:extLst>
                <a:ext uri="{FF2B5EF4-FFF2-40B4-BE49-F238E27FC236}">
                  <a16:creationId xmlns:a16="http://schemas.microsoft.com/office/drawing/2014/main" id="{63279EF4-2805-B7C6-FAAE-FD55885040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73821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B9AA39-7B21-C120-7EEC-5794C2E33C43}"/>
              </a:ext>
            </a:extLst>
          </p:cNvPr>
          <p:cNvSpPr>
            <a:spLocks noGrp="1"/>
          </p:cNvSpPr>
          <p:nvPr>
            <p:ph type="title"/>
          </p:nvPr>
        </p:nvSpPr>
        <p:spPr/>
        <p:txBody>
          <a:bodyPr/>
          <a:lstStyle/>
          <a:p>
            <a:r>
              <a:rPr lang="en-US"/>
              <a:t>Enhancing Ci3T Modules</a:t>
            </a:r>
          </a:p>
        </p:txBody>
      </p:sp>
      <p:grpSp>
        <p:nvGrpSpPr>
          <p:cNvPr id="20" name="Image" descr="Computer screen with Ci3T modules displayed">
            <a:extLst>
              <a:ext uri="{FF2B5EF4-FFF2-40B4-BE49-F238E27FC236}">
                <a16:creationId xmlns:a16="http://schemas.microsoft.com/office/drawing/2014/main" id="{FD8ABB9D-1FCB-9AB3-9394-36A5A4B1D8AF}"/>
              </a:ext>
            </a:extLst>
          </p:cNvPr>
          <p:cNvGrpSpPr/>
          <p:nvPr/>
        </p:nvGrpSpPr>
        <p:grpSpPr>
          <a:xfrm>
            <a:off x="770428" y="1626441"/>
            <a:ext cx="5807526" cy="5231889"/>
            <a:chOff x="770428" y="1626441"/>
            <a:chExt cx="5807526" cy="5231889"/>
          </a:xfrm>
        </p:grpSpPr>
        <p:pic>
          <p:nvPicPr>
            <p:cNvPr id="19" name="Computer">
              <a:extLst>
                <a:ext uri="{FF2B5EF4-FFF2-40B4-BE49-F238E27FC236}">
                  <a16:creationId xmlns:a16="http://schemas.microsoft.com/office/drawing/2014/main" id="{F3E1B861-C5A8-D6D9-7346-D3DF30A22CB6}"/>
                </a:ext>
              </a:extLst>
            </p:cNvPr>
            <p:cNvPicPr>
              <a:picLocks noChangeAspect="1"/>
            </p:cNvPicPr>
            <p:nvPr/>
          </p:nvPicPr>
          <p:blipFill>
            <a:blip r:embed="rId2"/>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8" name="Modules">
              <a:extLst>
                <a:ext uri="{FF2B5EF4-FFF2-40B4-BE49-F238E27FC236}">
                  <a16:creationId xmlns:a16="http://schemas.microsoft.com/office/drawing/2014/main" id="{3A72F263-466A-8E63-7BF7-5113D0A31901}"/>
                </a:ext>
              </a:extLst>
            </p:cNvPr>
            <p:cNvPicPr>
              <a:picLocks noChangeAspect="1"/>
            </p:cNvPicPr>
            <p:nvPr/>
          </p:nvPicPr>
          <p:blipFill>
            <a:blip r:embed="rId3"/>
            <a:srcRect r="1324"/>
            <a:stretch>
              <a:fillRect/>
            </a:stretch>
          </p:blipFill>
          <p:spPr>
            <a:xfrm>
              <a:off x="1017547" y="1878442"/>
              <a:ext cx="5301973" cy="3289869"/>
            </a:xfrm>
            <a:prstGeom prst="rect">
              <a:avLst/>
            </a:prstGeom>
          </p:spPr>
        </p:pic>
        <p:sp>
          <p:nvSpPr>
            <p:cNvPr id="6" name="Glare">
              <a:extLst>
                <a:ext uri="{FF2B5EF4-FFF2-40B4-BE49-F238E27FC236}">
                  <a16:creationId xmlns:a16="http://schemas.microsoft.com/office/drawing/2014/main" id="{7191B44F-8EB9-CA64-1543-13A299A80A1A}"/>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Website" descr="ci3t.org/enhance&#10;">
            <a:extLst>
              <a:ext uri="{FF2B5EF4-FFF2-40B4-BE49-F238E27FC236}">
                <a16:creationId xmlns:a16="http://schemas.microsoft.com/office/drawing/2014/main" id="{1C2E37FF-3EDF-2CC8-2E93-FD0384EC4E7A}"/>
              </a:ext>
            </a:extLst>
          </p:cNvPr>
          <p:cNvSpPr>
            <a:spLocks noGrp="1"/>
          </p:cNvSpPr>
          <p:nvPr>
            <p:ph idx="1"/>
          </p:nvPr>
        </p:nvSpPr>
        <p:spPr>
          <a:xfrm>
            <a:off x="2176079" y="5356065"/>
            <a:ext cx="3103179" cy="633796"/>
          </a:xfrm>
        </p:spPr>
        <p:txBody>
          <a:bodyPr anchor="ctr">
            <a:normAutofit/>
          </a:bodyPr>
          <a:lstStyle/>
          <a:p>
            <a:pPr marL="0" indent="0" algn="ctr">
              <a:buNone/>
            </a:pPr>
            <a:r>
              <a:rPr lang="en-US" sz="2400">
                <a:solidFill>
                  <a:schemeClr val="accent4"/>
                </a:solidFill>
              </a:rPr>
              <a:t>ci3t.org/enhance</a:t>
            </a:r>
          </a:p>
        </p:txBody>
      </p:sp>
      <p:grpSp>
        <p:nvGrpSpPr>
          <p:cNvPr id="8" name="Image 2" descr="A screenshot of the Ci3T website on the Enhancing Ci3T Modules tab with a yellow box outlining the one-time module registration process.">
            <a:extLst>
              <a:ext uri="{FF2B5EF4-FFF2-40B4-BE49-F238E27FC236}">
                <a16:creationId xmlns:a16="http://schemas.microsoft.com/office/drawing/2014/main" id="{6DA827DC-1E61-8E90-8B03-EFB93C42B6FF}"/>
              </a:ext>
            </a:extLst>
          </p:cNvPr>
          <p:cNvGrpSpPr/>
          <p:nvPr/>
        </p:nvGrpSpPr>
        <p:grpSpPr>
          <a:xfrm>
            <a:off x="7033259" y="1690688"/>
            <a:ext cx="4556229" cy="3765301"/>
            <a:chOff x="7033259" y="1690688"/>
            <a:chExt cx="4556229" cy="3765301"/>
          </a:xfrm>
        </p:grpSpPr>
        <p:pic>
          <p:nvPicPr>
            <p:cNvPr id="11" name="Picture">
              <a:extLst>
                <a:ext uri="{FF2B5EF4-FFF2-40B4-BE49-F238E27FC236}">
                  <a16:creationId xmlns:a16="http://schemas.microsoft.com/office/drawing/2014/main" id="{01A9ED8C-9CA7-67AF-FD7B-0B826FB5053B}"/>
                </a:ext>
              </a:extLst>
            </p:cNvPr>
            <p:cNvPicPr>
              <a:picLocks noChangeAspect="1"/>
            </p:cNvPicPr>
            <p:nvPr/>
          </p:nvPicPr>
          <p:blipFill>
            <a:blip r:embed="rId4"/>
            <a:stretch>
              <a:fillRect/>
            </a:stretch>
          </p:blipFill>
          <p:spPr>
            <a:xfrm>
              <a:off x="7149626" y="1690688"/>
              <a:ext cx="4296814" cy="3765301"/>
            </a:xfrm>
            <a:prstGeom prst="rect">
              <a:avLst/>
            </a:prstGeom>
            <a:ln>
              <a:solidFill>
                <a:schemeClr val="tx1"/>
              </a:solidFill>
            </a:ln>
          </p:spPr>
        </p:pic>
        <p:sp>
          <p:nvSpPr>
            <p:cNvPr id="13" name="Yellow Box">
              <a:extLst>
                <a:ext uri="{FF2B5EF4-FFF2-40B4-BE49-F238E27FC236}">
                  <a16:creationId xmlns:a16="http://schemas.microsoft.com/office/drawing/2014/main" id="{08F4ADA9-D3F0-7DED-9E0E-918F55320D84}"/>
                </a:ext>
              </a:extLst>
            </p:cNvPr>
            <p:cNvSpPr/>
            <p:nvPr/>
          </p:nvSpPr>
          <p:spPr>
            <a:xfrm>
              <a:off x="7033259" y="4319280"/>
              <a:ext cx="4556229" cy="84803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078561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4EBC889-BDB4-AD15-B59B-FBD6B0CF9E74}"/>
              </a:ext>
            </a:extLst>
          </p:cNvPr>
          <p:cNvSpPr>
            <a:spLocks noGrp="1"/>
          </p:cNvSpPr>
          <p:nvPr>
            <p:ph type="title"/>
          </p:nvPr>
        </p:nvSpPr>
        <p:spPr/>
        <p:txBody>
          <a:bodyPr/>
          <a:lstStyle/>
          <a:p>
            <a:r>
              <a:rPr lang="en-US"/>
              <a:t>Step 6</a:t>
            </a:r>
          </a:p>
        </p:txBody>
      </p:sp>
      <p:sp>
        <p:nvSpPr>
          <p:cNvPr id="6" name="Text 1">
            <a:extLst>
              <a:ext uri="{FF2B5EF4-FFF2-40B4-BE49-F238E27FC236}">
                <a16:creationId xmlns:a16="http://schemas.microsoft.com/office/drawing/2014/main" id="{C54BF8AC-D5C5-754F-F321-800BE5A47779}"/>
              </a:ext>
            </a:extLst>
          </p:cNvPr>
          <p:cNvSpPr>
            <a:spLocks noGrp="1"/>
          </p:cNvSpPr>
          <p:nvPr>
            <p:ph type="body" idx="1"/>
          </p:nvPr>
        </p:nvSpPr>
        <p:spPr/>
        <p:txBody>
          <a:bodyPr/>
          <a:lstStyle/>
          <a:p>
            <a:r>
              <a:rPr lang="en-US" b="1"/>
              <a:t>Monitor maintenance and generalization</a:t>
            </a:r>
          </a:p>
          <a:p>
            <a:endParaRPr lang="en-US"/>
          </a:p>
        </p:txBody>
      </p:sp>
    </p:spTree>
    <p:extLst>
      <p:ext uri="{BB962C8B-B14F-4D97-AF65-F5344CB8AC3E}">
        <p14:creationId xmlns:p14="http://schemas.microsoft.com/office/powerpoint/2010/main" val="19591939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63D3A-33AE-C909-D6E0-4EE680635527}"/>
              </a:ext>
            </a:extLst>
          </p:cNvPr>
          <p:cNvSpPr>
            <a:spLocks noGrp="1"/>
          </p:cNvSpPr>
          <p:nvPr>
            <p:ph type="title"/>
          </p:nvPr>
        </p:nvSpPr>
        <p:spPr/>
        <p:txBody>
          <a:bodyPr>
            <a:normAutofit/>
          </a:bodyPr>
          <a:lstStyle/>
          <a:p>
            <a:r>
              <a:rPr lang="en-US"/>
              <a:t>Step 6</a:t>
            </a:r>
            <a:br>
              <a:rPr lang="en-US"/>
            </a:br>
            <a:r>
              <a:rPr lang="en-US" sz="4400" b="0">
                <a:cs typeface="Arial"/>
              </a:rPr>
              <a:t>Monitor maintenance and generalization</a:t>
            </a:r>
            <a:endParaRPr lang="en-US" b="0"/>
          </a:p>
        </p:txBody>
      </p:sp>
      <p:pic>
        <p:nvPicPr>
          <p:cNvPr id="11" name="Picture 1" descr="Relaxation Strategy Step Cards">
            <a:extLst>
              <a:ext uri="{FF2B5EF4-FFF2-40B4-BE49-F238E27FC236}">
                <a16:creationId xmlns:a16="http://schemas.microsoft.com/office/drawing/2014/main" id="{EDEE4847-DFD2-D7E2-2D21-74165393C8B5}"/>
              </a:ext>
            </a:extLst>
          </p:cNvPr>
          <p:cNvPicPr>
            <a:picLocks noChangeAspect="1"/>
          </p:cNvPicPr>
          <p:nvPr/>
        </p:nvPicPr>
        <p:blipFill>
          <a:blip r:embed="rId2"/>
          <a:stretch>
            <a:fillRect/>
          </a:stretch>
        </p:blipFill>
        <p:spPr>
          <a:xfrm>
            <a:off x="180144" y="1991295"/>
            <a:ext cx="5540641" cy="4077297"/>
          </a:xfrm>
          <a:prstGeom prst="rect">
            <a:avLst/>
          </a:prstGeom>
        </p:spPr>
      </p:pic>
      <p:pic>
        <p:nvPicPr>
          <p:cNvPr id="6" name="Picture 2" descr="Recognize. Relax. Record. Infographic">
            <a:extLst>
              <a:ext uri="{FF2B5EF4-FFF2-40B4-BE49-F238E27FC236}">
                <a16:creationId xmlns:a16="http://schemas.microsoft.com/office/drawing/2014/main" id="{62B900FE-5E28-40D1-9692-3E726726F9D7}"/>
              </a:ext>
            </a:extLst>
          </p:cNvPr>
          <p:cNvPicPr>
            <a:picLocks noChangeAspect="1"/>
          </p:cNvPicPr>
          <p:nvPr/>
        </p:nvPicPr>
        <p:blipFill>
          <a:blip r:embed="rId3"/>
          <a:stretch>
            <a:fillRect/>
          </a:stretch>
        </p:blipFill>
        <p:spPr>
          <a:xfrm>
            <a:off x="6571801" y="1903984"/>
            <a:ext cx="3324606" cy="4432808"/>
          </a:xfrm>
          <a:prstGeom prst="rect">
            <a:avLst/>
          </a:prstGeom>
          <a:ln w="9525">
            <a:solidFill>
              <a:schemeClr val="tx1"/>
            </a:solidFill>
          </a:ln>
          <a:effectLst>
            <a:outerShdw blurRad="292100" dist="139700" dir="2700000" algn="tl" rotWithShape="0">
              <a:srgbClr val="333333">
                <a:alpha val="65000"/>
              </a:srgbClr>
            </a:outerShdw>
          </a:effectLst>
        </p:spPr>
      </p:pic>
      <p:grpSp>
        <p:nvGrpSpPr>
          <p:cNvPr id="7" name="RRR">
            <a:extLst>
              <a:ext uri="{FF2B5EF4-FFF2-40B4-BE49-F238E27FC236}">
                <a16:creationId xmlns:a16="http://schemas.microsoft.com/office/drawing/2014/main" id="{FA8F3C07-4227-EEF9-AD38-38B09348FDB8}"/>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EB02D11C-4CC2-314B-4E8F-948505B96661}"/>
                </a:ext>
              </a:extLst>
            </p:cNvPr>
            <p:cNvPicPr>
              <a:picLocks noChangeAspect="1"/>
            </p:cNvPicPr>
            <p:nvPr/>
          </p:nvPicPr>
          <p:blipFill>
            <a:blip r:embed="rId4"/>
            <a:srcRect/>
            <a:stretch/>
          </p:blipFill>
          <p:spPr>
            <a:xfrm>
              <a:off x="10316269" y="313308"/>
              <a:ext cx="827981" cy="827981"/>
            </a:xfrm>
            <a:prstGeom prst="rect">
              <a:avLst/>
            </a:prstGeom>
          </p:spPr>
        </p:pic>
        <p:pic>
          <p:nvPicPr>
            <p:cNvPr id="9" name="Module" descr="Module 6.3.2.6 Recognize. Relax. Record.">
              <a:extLst>
                <a:ext uri="{FF2B5EF4-FFF2-40B4-BE49-F238E27FC236}">
                  <a16:creationId xmlns:a16="http://schemas.microsoft.com/office/drawing/2014/main" id="{6B6EB9ED-DA4A-1FA9-E703-B8C9A8AFE0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164768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6FC0E-483E-ACF2-2712-85C50678EF73}"/>
              </a:ext>
            </a:extLst>
          </p:cNvPr>
          <p:cNvSpPr>
            <a:spLocks noGrp="1"/>
          </p:cNvSpPr>
          <p:nvPr>
            <p:ph type="title"/>
          </p:nvPr>
        </p:nvSpPr>
        <p:spPr/>
        <p:txBody>
          <a:bodyPr/>
          <a:lstStyle/>
          <a:p>
            <a:r>
              <a:rPr lang="en-US"/>
              <a:t>Step 7</a:t>
            </a:r>
          </a:p>
        </p:txBody>
      </p:sp>
      <p:sp>
        <p:nvSpPr>
          <p:cNvPr id="4" name="Text 1">
            <a:extLst>
              <a:ext uri="{FF2B5EF4-FFF2-40B4-BE49-F238E27FC236}">
                <a16:creationId xmlns:a16="http://schemas.microsoft.com/office/drawing/2014/main" id="{E8E06B34-DCAE-B9D1-A649-6C2A00FCD9DE}"/>
              </a:ext>
            </a:extLst>
          </p:cNvPr>
          <p:cNvSpPr>
            <a:spLocks noGrp="1"/>
          </p:cNvSpPr>
          <p:nvPr>
            <p:ph type="body" idx="1"/>
          </p:nvPr>
        </p:nvSpPr>
        <p:spPr/>
        <p:txBody>
          <a:bodyPr/>
          <a:lstStyle/>
          <a:p>
            <a:r>
              <a:rPr lang="en-US" b="1"/>
              <a:t>Seek input from student, families, and teachers</a:t>
            </a:r>
          </a:p>
          <a:p>
            <a:endParaRPr lang="en-US"/>
          </a:p>
        </p:txBody>
      </p:sp>
    </p:spTree>
    <p:extLst>
      <p:ext uri="{BB962C8B-B14F-4D97-AF65-F5344CB8AC3E}">
        <p14:creationId xmlns:p14="http://schemas.microsoft.com/office/powerpoint/2010/main" val="33260717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C6D75-B47B-9D65-6D86-1699779D9A85}"/>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3D525635-35BA-BDF6-E5F9-583316597685}"/>
              </a:ext>
              <a:ext uri="{C183D7F6-B498-43B3-948B-1728B52AA6E4}">
                <adec:decorative xmlns:adec="http://schemas.microsoft.com/office/drawing/2017/decorative" val="1"/>
              </a:ext>
            </a:extLst>
          </p:cNvPr>
          <p:cNvSpPr>
            <a:spLocks noGrp="1"/>
          </p:cNvSpPr>
          <p:nvPr>
            <p:ph type="title"/>
          </p:nvPr>
        </p:nvSpPr>
        <p:spPr/>
        <p:txBody>
          <a:bodyPr/>
          <a:lstStyle/>
          <a:p>
            <a:r>
              <a:rPr lang="en-US"/>
              <a:t>RRR Module Highlight!</a:t>
            </a:r>
          </a:p>
        </p:txBody>
      </p:sp>
      <p:sp>
        <p:nvSpPr>
          <p:cNvPr id="5" name="Title 1">
            <a:extLst>
              <a:ext uri="{FF2B5EF4-FFF2-40B4-BE49-F238E27FC236}">
                <a16:creationId xmlns:a16="http://schemas.microsoft.com/office/drawing/2014/main" id="{6979A442-8196-7691-B7BF-8D9D7E75BFD1}"/>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RRR Module Highlight 5</a:t>
            </a:r>
          </a:p>
        </p:txBody>
      </p:sp>
      <p:pic>
        <p:nvPicPr>
          <p:cNvPr id="7" name="Picture 1" descr="Recognize. Relax. Record. module cover">
            <a:extLst>
              <a:ext uri="{FF2B5EF4-FFF2-40B4-BE49-F238E27FC236}">
                <a16:creationId xmlns:a16="http://schemas.microsoft.com/office/drawing/2014/main" id="{41ECB771-8892-4700-C521-5F32C106D401}"/>
              </a:ext>
            </a:extLst>
          </p:cNvPr>
          <p:cNvPicPr>
            <a:picLocks noChangeAspect="1"/>
          </p:cNvPicPr>
          <p:nvPr/>
        </p:nvPicPr>
        <p:blipFill>
          <a:blip r:embed="rId3"/>
          <a:stretch>
            <a:fillRect/>
          </a:stretch>
        </p:blipFill>
        <p:spPr>
          <a:xfrm>
            <a:off x="838200" y="1825625"/>
            <a:ext cx="2784855" cy="4351338"/>
          </a:xfrm>
          <a:prstGeom prst="rect">
            <a:avLst/>
          </a:prstGeom>
          <a:ln>
            <a:noFill/>
          </a:ln>
          <a:effectLst>
            <a:outerShdw blurRad="292100" dist="139700" dir="2700000" algn="tl" rotWithShape="0">
              <a:srgbClr val="333333">
                <a:alpha val="65000"/>
              </a:srgbClr>
            </a:outerShdw>
          </a:effectLst>
        </p:spPr>
      </p:pic>
      <p:grpSp>
        <p:nvGrpSpPr>
          <p:cNvPr id="2" name="Group 1" descr="Screenshot of the RRR module table of contents with a blue rectangle outlining page 20 (Step 7)">
            <a:extLst>
              <a:ext uri="{FF2B5EF4-FFF2-40B4-BE49-F238E27FC236}">
                <a16:creationId xmlns:a16="http://schemas.microsoft.com/office/drawing/2014/main" id="{54019902-4FA4-571C-C0BB-CD3FE3F67582}"/>
              </a:ext>
            </a:extLst>
          </p:cNvPr>
          <p:cNvGrpSpPr/>
          <p:nvPr/>
        </p:nvGrpSpPr>
        <p:grpSpPr>
          <a:xfrm>
            <a:off x="3960365" y="2002331"/>
            <a:ext cx="2784855" cy="3768165"/>
            <a:chOff x="3960365" y="2002331"/>
            <a:chExt cx="2784855" cy="3768165"/>
          </a:xfrm>
        </p:grpSpPr>
        <p:pic>
          <p:nvPicPr>
            <p:cNvPr id="8" name="Picture 2">
              <a:extLst>
                <a:ext uri="{FF2B5EF4-FFF2-40B4-BE49-F238E27FC236}">
                  <a16:creationId xmlns:a16="http://schemas.microsoft.com/office/drawing/2014/main" id="{28944902-B1D1-CF30-A2CE-E40C4F04A1EC}"/>
                </a:ext>
              </a:extLst>
            </p:cNvPr>
            <p:cNvPicPr>
              <a:picLocks noChangeAspect="1"/>
            </p:cNvPicPr>
            <p:nvPr/>
          </p:nvPicPr>
          <p:blipFill>
            <a:blip r:embed="rId4"/>
            <a:srcRect/>
            <a:stretch/>
          </p:blipFill>
          <p:spPr>
            <a:xfrm>
              <a:off x="4055556" y="2002331"/>
              <a:ext cx="2594475" cy="3768165"/>
            </a:xfrm>
            <a:prstGeom prst="rect">
              <a:avLst/>
            </a:prstGeom>
            <a:ln>
              <a:noFill/>
            </a:ln>
            <a:effectLst>
              <a:outerShdw blurRad="292100" dist="139700" dir="2700000" algn="tl" rotWithShape="0">
                <a:srgbClr val="333333">
                  <a:alpha val="65000"/>
                </a:srgbClr>
              </a:outerShdw>
            </a:effectLst>
          </p:spPr>
        </p:pic>
        <p:sp>
          <p:nvSpPr>
            <p:cNvPr id="11" name="Rectangle">
              <a:extLst>
                <a:ext uri="{FF2B5EF4-FFF2-40B4-BE49-F238E27FC236}">
                  <a16:creationId xmlns:a16="http://schemas.microsoft.com/office/drawing/2014/main" id="{FB90CAAA-C203-DDE9-1FD8-183EF7C3528D}"/>
                </a:ext>
                <a:ext uri="{C183D7F6-B498-43B3-948B-1728B52AA6E4}">
                  <adec:decorative xmlns:adec="http://schemas.microsoft.com/office/drawing/2017/decorative" val="1"/>
                </a:ext>
              </a:extLst>
            </p:cNvPr>
            <p:cNvSpPr/>
            <p:nvPr/>
          </p:nvSpPr>
          <p:spPr>
            <a:xfrm>
              <a:off x="3960365" y="4581669"/>
              <a:ext cx="2784855" cy="34685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3" descr="Recognize. Relax. Record. Social Validity Questionnaire (students) post-intervention">
            <a:extLst>
              <a:ext uri="{FF2B5EF4-FFF2-40B4-BE49-F238E27FC236}">
                <a16:creationId xmlns:a16="http://schemas.microsoft.com/office/drawing/2014/main" id="{0B203D0D-EF42-2B02-17B0-7F311AF6F463}"/>
              </a:ext>
            </a:extLst>
          </p:cNvPr>
          <p:cNvPicPr>
            <a:picLocks noChangeAspect="1" noChangeArrowheads="1"/>
          </p:cNvPicPr>
          <p:nvPr/>
        </p:nvPicPr>
        <p:blipFill>
          <a:blip r:embed="rId5"/>
          <a:srcRect/>
          <a:stretch/>
        </p:blipFill>
        <p:spPr bwMode="auto">
          <a:xfrm>
            <a:off x="7082530" y="1566181"/>
            <a:ext cx="3763356" cy="4870226"/>
          </a:xfrm>
          <a:prstGeom prst="rect">
            <a:avLst/>
          </a:prstGeom>
          <a:ln w="635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3" name="RRR">
            <a:extLst>
              <a:ext uri="{FF2B5EF4-FFF2-40B4-BE49-F238E27FC236}">
                <a16:creationId xmlns:a16="http://schemas.microsoft.com/office/drawing/2014/main" id="{432945CB-3D5C-1F7B-04C4-8FC294E7CAEA}"/>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02FCA1ED-34E8-E9EF-790D-9533EF42ABD3}"/>
                </a:ext>
              </a:extLst>
            </p:cNvPr>
            <p:cNvPicPr>
              <a:picLocks noChangeAspect="1"/>
            </p:cNvPicPr>
            <p:nvPr/>
          </p:nvPicPr>
          <p:blipFill>
            <a:blip r:embed="rId6"/>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1EC4B433-5D34-2165-92A4-3295B9882B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563160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25087-EC76-910C-BE6B-593AA4043A29}"/>
              </a:ext>
            </a:extLst>
          </p:cNvPr>
          <p:cNvSpPr>
            <a:spLocks noGrp="1"/>
          </p:cNvSpPr>
          <p:nvPr>
            <p:ph type="title"/>
          </p:nvPr>
        </p:nvSpPr>
        <p:spPr/>
        <p:txBody>
          <a:bodyPr>
            <a:normAutofit/>
          </a:bodyPr>
          <a:lstStyle/>
          <a:p>
            <a:r>
              <a:rPr lang="en-US"/>
              <a:t>Step 7: </a:t>
            </a:r>
            <a:r>
              <a:rPr lang="en-US" sz="4400">
                <a:cs typeface="Arial"/>
              </a:rPr>
              <a:t>Seek input from student, families, and teachers</a:t>
            </a:r>
            <a:endParaRPr lang="en-US"/>
          </a:p>
        </p:txBody>
      </p:sp>
      <p:pic>
        <p:nvPicPr>
          <p:cNvPr id="6" name="Picture 1" descr="Recognize. Relax. Record. Social Validity Questionnaire (students) post-intervention">
            <a:extLst>
              <a:ext uri="{FF2B5EF4-FFF2-40B4-BE49-F238E27FC236}">
                <a16:creationId xmlns:a16="http://schemas.microsoft.com/office/drawing/2014/main" id="{06B739AC-557D-0398-DA9F-F03638A6531B}"/>
              </a:ext>
            </a:extLst>
          </p:cNvPr>
          <p:cNvPicPr>
            <a:picLocks noChangeAspect="1"/>
          </p:cNvPicPr>
          <p:nvPr/>
        </p:nvPicPr>
        <p:blipFill>
          <a:blip r:embed="rId2"/>
          <a:stretch>
            <a:fillRect/>
          </a:stretch>
        </p:blipFill>
        <p:spPr>
          <a:xfrm>
            <a:off x="983849" y="1749056"/>
            <a:ext cx="3343941" cy="4327452"/>
          </a:xfrm>
          <a:prstGeom prst="rect">
            <a:avLst/>
          </a:prstGeom>
          <a:ln>
            <a:solidFill>
              <a:schemeClr val="tx1"/>
            </a:solidFill>
          </a:ln>
        </p:spPr>
      </p:pic>
      <p:pic>
        <p:nvPicPr>
          <p:cNvPr id="8" name="Picture 2" descr="Recognize. Relax. Record. Social Validity Questionnaire (parent/family member) post-intervention">
            <a:extLst>
              <a:ext uri="{FF2B5EF4-FFF2-40B4-BE49-F238E27FC236}">
                <a16:creationId xmlns:a16="http://schemas.microsoft.com/office/drawing/2014/main" id="{E5BAFD24-1D44-DDDD-C10D-E65621FA38C0}"/>
              </a:ext>
            </a:extLst>
          </p:cNvPr>
          <p:cNvPicPr>
            <a:picLocks noChangeAspect="1"/>
          </p:cNvPicPr>
          <p:nvPr/>
        </p:nvPicPr>
        <p:blipFill>
          <a:blip r:embed="rId3"/>
          <a:stretch>
            <a:fillRect/>
          </a:stretch>
        </p:blipFill>
        <p:spPr>
          <a:xfrm>
            <a:off x="4542617" y="1749056"/>
            <a:ext cx="3343941" cy="4327452"/>
          </a:xfrm>
          <a:prstGeom prst="rect">
            <a:avLst/>
          </a:prstGeom>
          <a:ln>
            <a:solidFill>
              <a:schemeClr val="tx1"/>
            </a:solidFill>
          </a:ln>
        </p:spPr>
      </p:pic>
      <p:pic>
        <p:nvPicPr>
          <p:cNvPr id="4" name="Picture 3" descr="Post-intervention Adapted Version of the Intervention Rating Profile 15">
            <a:hlinkClick r:id="rId4"/>
            <a:extLst>
              <a:ext uri="{FF2B5EF4-FFF2-40B4-BE49-F238E27FC236}">
                <a16:creationId xmlns:a16="http://schemas.microsoft.com/office/drawing/2014/main" id="{ECFC6ED8-AF92-0D6B-5369-15E7A4466F0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101386" y="1749055"/>
            <a:ext cx="3343942" cy="4327455"/>
          </a:xfrm>
          <a:prstGeom prst="rect">
            <a:avLst/>
          </a:prstGeom>
          <a:ln>
            <a:solidFill>
              <a:schemeClr val="tx1"/>
            </a:solidFill>
          </a:ln>
        </p:spPr>
      </p:pic>
    </p:spTree>
    <p:extLst>
      <p:ext uri="{BB962C8B-B14F-4D97-AF65-F5344CB8AC3E}">
        <p14:creationId xmlns:p14="http://schemas.microsoft.com/office/powerpoint/2010/main" val="26333502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8B8CE-D344-9038-4095-59E5FC839F84}"/>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061A2693-EC77-D76F-939E-6698E7AA9CE2}"/>
              </a:ext>
              <a:ext uri="{C183D7F6-B498-43B3-948B-1728B52AA6E4}">
                <adec:decorative xmlns:adec="http://schemas.microsoft.com/office/drawing/2017/decorative" val="1"/>
              </a:ext>
            </a:extLst>
          </p:cNvPr>
          <p:cNvSpPr>
            <a:spLocks noGrp="1"/>
          </p:cNvSpPr>
          <p:nvPr>
            <p:ph type="title"/>
          </p:nvPr>
        </p:nvSpPr>
        <p:spPr/>
        <p:txBody>
          <a:bodyPr/>
          <a:lstStyle/>
          <a:p>
            <a:r>
              <a:rPr lang="en-US"/>
              <a:t>Social Validity Interviews …</a:t>
            </a:r>
          </a:p>
        </p:txBody>
      </p:sp>
      <p:sp>
        <p:nvSpPr>
          <p:cNvPr id="2" name="Title 1">
            <a:extLst>
              <a:ext uri="{FF2B5EF4-FFF2-40B4-BE49-F238E27FC236}">
                <a16:creationId xmlns:a16="http://schemas.microsoft.com/office/drawing/2014/main" id="{0B8EA981-A929-BDE2-0F05-47A0E7CF5378}"/>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Social Validity Interviews 1</a:t>
            </a:r>
          </a:p>
        </p:txBody>
      </p:sp>
      <p:sp>
        <p:nvSpPr>
          <p:cNvPr id="4" name="Content 1">
            <a:extLst>
              <a:ext uri="{FF2B5EF4-FFF2-40B4-BE49-F238E27FC236}">
                <a16:creationId xmlns:a16="http://schemas.microsoft.com/office/drawing/2014/main" id="{82C40937-B921-7097-88C1-33425075197E}"/>
              </a:ext>
            </a:extLst>
          </p:cNvPr>
          <p:cNvSpPr>
            <a:spLocks noGrp="1"/>
          </p:cNvSpPr>
          <p:nvPr>
            <p:ph sz="half" idx="1"/>
          </p:nvPr>
        </p:nvSpPr>
        <p:spPr/>
        <p:txBody>
          <a:bodyPr>
            <a:normAutofit lnSpcReduction="10000"/>
          </a:bodyPr>
          <a:lstStyle/>
          <a:p>
            <a:r>
              <a:rPr lang="en-US"/>
              <a:t>From Teachers … Group 1</a:t>
            </a:r>
          </a:p>
          <a:p>
            <a:r>
              <a:rPr lang="en-US" sz="1800"/>
              <a:t>“Literally saw a shift in body language after lessons.”</a:t>
            </a:r>
          </a:p>
          <a:p>
            <a:r>
              <a:rPr lang="en-US" sz="1800"/>
              <a:t>“I wish everyone put together lessons like you guys did. It was so well put together.”</a:t>
            </a:r>
          </a:p>
          <a:p>
            <a:r>
              <a:rPr lang="en-US" sz="1800"/>
              <a:t>“At first I thought it was going to be a lot of work, but it worked seamlessly into our routine.”</a:t>
            </a:r>
          </a:p>
          <a:p>
            <a:r>
              <a:rPr lang="en-US" sz="1800"/>
              <a:t>“Boys wanted to talk about their graphs and how they improved.”</a:t>
            </a:r>
          </a:p>
          <a:p>
            <a:r>
              <a:rPr lang="en-US" sz="1800"/>
              <a:t>“You came and changed my life.”</a:t>
            </a:r>
          </a:p>
        </p:txBody>
      </p:sp>
      <p:sp>
        <p:nvSpPr>
          <p:cNvPr id="5" name="Content 2">
            <a:extLst>
              <a:ext uri="{FF2B5EF4-FFF2-40B4-BE49-F238E27FC236}">
                <a16:creationId xmlns:a16="http://schemas.microsoft.com/office/drawing/2014/main" id="{1A93DE4A-18D6-8726-C0CD-8521EDA9ADD3}"/>
              </a:ext>
            </a:extLst>
          </p:cNvPr>
          <p:cNvSpPr>
            <a:spLocks noGrp="1"/>
          </p:cNvSpPr>
          <p:nvPr>
            <p:ph sz="half" idx="2"/>
          </p:nvPr>
        </p:nvSpPr>
        <p:spPr/>
        <p:txBody>
          <a:bodyPr>
            <a:normAutofit lnSpcReduction="10000"/>
          </a:bodyPr>
          <a:lstStyle/>
          <a:p>
            <a:r>
              <a:rPr lang="en-US"/>
              <a:t>From Teachers … Group 2</a:t>
            </a:r>
          </a:p>
          <a:p>
            <a:r>
              <a:rPr lang="en-US" sz="1800"/>
              <a:t>“Instead of internalizing she was able to verbalize her feelings more and talk about things that have happened at home. She has gained confidence in expressing her feelings.” </a:t>
            </a:r>
          </a:p>
          <a:p>
            <a:r>
              <a:rPr lang="en-US" sz="1800"/>
              <a:t>“In this school we have a lot of trauma and students struggling. I think kids with anxiety are often overlooked-they have a need and now we have something to do for them for the first time.”</a:t>
            </a:r>
          </a:p>
          <a:p>
            <a:r>
              <a:rPr lang="en-US" sz="1800"/>
              <a:t>“I don’t always feel like I know students well that don’t have big behaviors. It was good for me to get to know them a little better.”</a:t>
            </a:r>
          </a:p>
          <a:p>
            <a:r>
              <a:rPr lang="en-US" sz="1800"/>
              <a:t>“This program had done wonders for this student in a short amount of time.”</a:t>
            </a:r>
          </a:p>
          <a:p>
            <a:endParaRPr lang="en-US" sz="1600"/>
          </a:p>
        </p:txBody>
      </p:sp>
      <p:grpSp>
        <p:nvGrpSpPr>
          <p:cNvPr id="8" name="RRR">
            <a:extLst>
              <a:ext uri="{FF2B5EF4-FFF2-40B4-BE49-F238E27FC236}">
                <a16:creationId xmlns:a16="http://schemas.microsoft.com/office/drawing/2014/main" id="{2D8C177B-DDEF-834E-9ED0-DE3F105641F6}"/>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D7BB9A6A-0F37-E736-EA03-29B52EF8A150}"/>
                </a:ext>
              </a:extLst>
            </p:cNvPr>
            <p:cNvPicPr>
              <a:picLocks noChangeAspect="1"/>
            </p:cNvPicPr>
            <p:nvPr/>
          </p:nvPicPr>
          <p:blipFill>
            <a:blip r:embed="rId3"/>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821B33B6-C202-9971-D984-D78D078234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604490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A3157C30-0B5A-3D44-B215-ECFEF11F3F94}"/>
              </a:ext>
              <a:ext uri="{C183D7F6-B498-43B3-948B-1728B52AA6E4}">
                <adec:decorative xmlns:adec="http://schemas.microsoft.com/office/drawing/2017/decorative" val="1"/>
              </a:ext>
            </a:extLst>
          </p:cNvPr>
          <p:cNvSpPr>
            <a:spLocks noGrp="1"/>
          </p:cNvSpPr>
          <p:nvPr>
            <p:ph type="title"/>
          </p:nvPr>
        </p:nvSpPr>
        <p:spPr/>
        <p:txBody>
          <a:bodyPr/>
          <a:lstStyle/>
          <a:p>
            <a:r>
              <a:rPr lang="en-US"/>
              <a:t>Social Validity Interviews …</a:t>
            </a:r>
          </a:p>
        </p:txBody>
      </p:sp>
      <p:sp>
        <p:nvSpPr>
          <p:cNvPr id="2" name="Title 1">
            <a:extLst>
              <a:ext uri="{FF2B5EF4-FFF2-40B4-BE49-F238E27FC236}">
                <a16:creationId xmlns:a16="http://schemas.microsoft.com/office/drawing/2014/main" id="{157215AE-8661-7D66-0AA4-DE9A365E96EF}"/>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Social Validity Interviews 2</a:t>
            </a:r>
          </a:p>
        </p:txBody>
      </p:sp>
      <p:sp>
        <p:nvSpPr>
          <p:cNvPr id="5" name="Content">
            <a:extLst>
              <a:ext uri="{FF2B5EF4-FFF2-40B4-BE49-F238E27FC236}">
                <a16:creationId xmlns:a16="http://schemas.microsoft.com/office/drawing/2014/main" id="{543FD37B-EECA-CBDD-5939-0C86B5077AC0}"/>
              </a:ext>
            </a:extLst>
          </p:cNvPr>
          <p:cNvSpPr>
            <a:spLocks noGrp="1"/>
          </p:cNvSpPr>
          <p:nvPr>
            <p:ph sz="half" idx="2"/>
          </p:nvPr>
        </p:nvSpPr>
        <p:spPr>
          <a:xfrm>
            <a:off x="975360" y="1825625"/>
            <a:ext cx="10378440" cy="4351338"/>
          </a:xfrm>
        </p:spPr>
        <p:txBody>
          <a:bodyPr>
            <a:normAutofit/>
          </a:bodyPr>
          <a:lstStyle/>
          <a:p>
            <a:r>
              <a:rPr lang="en-US"/>
              <a:t>From Students</a:t>
            </a:r>
          </a:p>
          <a:p>
            <a:r>
              <a:rPr lang="en-US" sz="1800"/>
              <a:t>“I got really mad at home and did some breathing.”</a:t>
            </a:r>
          </a:p>
          <a:p>
            <a:r>
              <a:rPr lang="en-US" sz="1800"/>
              <a:t>“It definitely made me improve on a bunch of stuff. Helped with my self-control.”</a:t>
            </a:r>
          </a:p>
          <a:p>
            <a:r>
              <a:rPr lang="en-US" sz="1800"/>
              <a:t>“Helped when I couldn’t sleep at night.”</a:t>
            </a:r>
          </a:p>
          <a:p>
            <a:r>
              <a:rPr lang="en-US" sz="1800"/>
              <a:t>“When I am frustrated, it helps me remember to take a breath.”</a:t>
            </a:r>
          </a:p>
          <a:p>
            <a:r>
              <a:rPr lang="en-US" sz="1800"/>
              <a:t>“This would help my friends in math say, “I can do this”.”</a:t>
            </a:r>
          </a:p>
          <a:p>
            <a:r>
              <a:rPr lang="en-US" sz="1800"/>
              <a:t>“When my brother makes me mad, I take deep breaths and visualize being somewhere calm.”</a:t>
            </a:r>
          </a:p>
        </p:txBody>
      </p:sp>
      <p:grpSp>
        <p:nvGrpSpPr>
          <p:cNvPr id="7" name="RRR">
            <a:extLst>
              <a:ext uri="{FF2B5EF4-FFF2-40B4-BE49-F238E27FC236}">
                <a16:creationId xmlns:a16="http://schemas.microsoft.com/office/drawing/2014/main" id="{3B03A513-47F4-F2BD-6F18-E9C7D47FBB95}"/>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8ECE0FDF-664B-F4A2-CDEE-67E6D7CC67C6}"/>
                </a:ext>
              </a:extLst>
            </p:cNvPr>
            <p:cNvPicPr>
              <a:picLocks noChangeAspect="1"/>
            </p:cNvPicPr>
            <p:nvPr/>
          </p:nvPicPr>
          <p:blipFill>
            <a:blip r:embed="rId2"/>
            <a:srcRect/>
            <a:stretch/>
          </p:blipFill>
          <p:spPr>
            <a:xfrm>
              <a:off x="10316269" y="313308"/>
              <a:ext cx="827981" cy="827981"/>
            </a:xfrm>
            <a:prstGeom prst="rect">
              <a:avLst/>
            </a:prstGeom>
          </p:spPr>
        </p:pic>
        <p:pic>
          <p:nvPicPr>
            <p:cNvPr id="9" name="Module" descr="Module 6.3.2.6 Recognize. Relax. Record.">
              <a:extLst>
                <a:ext uri="{FF2B5EF4-FFF2-40B4-BE49-F238E27FC236}">
                  <a16:creationId xmlns:a16="http://schemas.microsoft.com/office/drawing/2014/main" id="{C7310434-5EAE-24FA-94FC-EDCCEFD4A7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02161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0EE573E-7600-6E2F-B66D-F18D9386C32C}"/>
              </a:ext>
            </a:extLst>
          </p:cNvPr>
          <p:cNvSpPr>
            <a:spLocks noGrp="1"/>
          </p:cNvSpPr>
          <p:nvPr>
            <p:ph type="title"/>
          </p:nvPr>
        </p:nvSpPr>
        <p:spPr/>
        <p:txBody>
          <a:bodyPr/>
          <a:lstStyle/>
          <a:p>
            <a:r>
              <a:rPr lang="en-US"/>
              <a:t>Wrapping Up and Moving Forward</a:t>
            </a:r>
          </a:p>
        </p:txBody>
      </p:sp>
      <p:pic>
        <p:nvPicPr>
          <p:cNvPr id="4" name="Logo">
            <a:extLst>
              <a:ext uri="{FF2B5EF4-FFF2-40B4-BE49-F238E27FC236}">
                <a16:creationId xmlns:a16="http://schemas.microsoft.com/office/drawing/2014/main" id="{C63B0017-4D62-A733-2B7D-93FCBF944721}"/>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10528509" y="69481"/>
            <a:ext cx="1397738" cy="1397738"/>
          </a:xfrm>
          <a:prstGeom prst="rect">
            <a:avLst/>
          </a:prstGeom>
        </p:spPr>
      </p:pic>
    </p:spTree>
    <p:extLst>
      <p:ext uri="{BB962C8B-B14F-4D97-AF65-F5344CB8AC3E}">
        <p14:creationId xmlns:p14="http://schemas.microsoft.com/office/powerpoint/2010/main" val="28178882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DBA79-AA8A-1979-407B-FBE9F8532A35}"/>
            </a:ext>
          </a:extLst>
        </p:cNvPr>
        <p:cNvGrpSpPr/>
        <p:nvPr/>
      </p:nvGrpSpPr>
      <p:grpSpPr>
        <a:xfrm>
          <a:off x="0" y="0"/>
          <a:ext cx="0" cy="0"/>
          <a:chOff x="0" y="0"/>
          <a:chExt cx="0" cy="0"/>
        </a:xfrm>
      </p:grpSpPr>
      <p:sp>
        <p:nvSpPr>
          <p:cNvPr id="7" name="Title">
            <a:extLst>
              <a:ext uri="{FF2B5EF4-FFF2-40B4-BE49-F238E27FC236}">
                <a16:creationId xmlns:a16="http://schemas.microsoft.com/office/drawing/2014/main" id="{2C0D9BD8-365D-A6ED-3107-95617A82CF77}"/>
              </a:ext>
              <a:ext uri="{C183D7F6-B498-43B3-948B-1728B52AA6E4}">
                <adec:decorative xmlns:adec="http://schemas.microsoft.com/office/drawing/2017/decorative" val="1"/>
              </a:ext>
            </a:extLst>
          </p:cNvPr>
          <p:cNvSpPr>
            <a:spLocks noGrp="1"/>
          </p:cNvSpPr>
          <p:nvPr>
            <p:ph type="title"/>
          </p:nvPr>
        </p:nvSpPr>
        <p:spPr/>
        <p:txBody>
          <a:bodyPr/>
          <a:lstStyle/>
          <a:p>
            <a:r>
              <a:rPr lang="en-US"/>
              <a:t>Knowledge, Application, Impact Points</a:t>
            </a:r>
          </a:p>
        </p:txBody>
      </p:sp>
      <p:sp>
        <p:nvSpPr>
          <p:cNvPr id="2" name="Title 1">
            <a:extLst>
              <a:ext uri="{FF2B5EF4-FFF2-40B4-BE49-F238E27FC236}">
                <a16:creationId xmlns:a16="http://schemas.microsoft.com/office/drawing/2014/main" id="{531CED00-212E-F0BD-9FBC-51B2D1222D86}"/>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Knowledge, Application, Impact Points 2</a:t>
            </a:r>
          </a:p>
        </p:txBody>
      </p:sp>
      <p:pic>
        <p:nvPicPr>
          <p:cNvPr id="19" name="Flowchart" descr="Flowchart including the word Knowledge with an arrow to the word Application with an arrow to the word Impact">
            <a:extLst>
              <a:ext uri="{FF2B5EF4-FFF2-40B4-BE49-F238E27FC236}">
                <a16:creationId xmlns:a16="http://schemas.microsoft.com/office/drawing/2014/main" id="{CB0A93BF-8314-20B3-ED10-1069605DBC12}"/>
              </a:ext>
            </a:extLst>
          </p:cNvPr>
          <p:cNvPicPr>
            <a:picLocks noChangeAspect="1"/>
          </p:cNvPicPr>
          <p:nvPr/>
        </p:nvPicPr>
        <p:blipFill>
          <a:blip r:embed="rId3"/>
          <a:stretch>
            <a:fillRect/>
          </a:stretch>
        </p:blipFill>
        <p:spPr>
          <a:xfrm>
            <a:off x="781435" y="1442289"/>
            <a:ext cx="11046909" cy="1981372"/>
          </a:xfrm>
          <a:prstGeom prst="rect">
            <a:avLst/>
          </a:prstGeom>
        </p:spPr>
      </p:pic>
      <p:sp>
        <p:nvSpPr>
          <p:cNvPr id="3" name="Textbox">
            <a:extLst>
              <a:ext uri="{FF2B5EF4-FFF2-40B4-BE49-F238E27FC236}">
                <a16:creationId xmlns:a16="http://schemas.microsoft.com/office/drawing/2014/main" id="{55BD78CE-7133-B8F4-535F-BFD832E46031}"/>
              </a:ext>
            </a:extLst>
          </p:cNvPr>
          <p:cNvSpPr/>
          <p:nvPr/>
        </p:nvSpPr>
        <p:spPr>
          <a:xfrm>
            <a:off x="1695224" y="5757560"/>
            <a:ext cx="9219334" cy="93876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If you are in Kansas, you can earn 2 x PD points for application and 3 x for impact!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We are happy to review your materials before you upload!</a:t>
            </a:r>
          </a:p>
        </p:txBody>
      </p:sp>
      <p:pic>
        <p:nvPicPr>
          <p:cNvPr id="9" name="Powerpoint Image">
            <a:extLst>
              <a:ext uri="{FF2B5EF4-FFF2-40B4-BE49-F238E27FC236}">
                <a16:creationId xmlns:a16="http://schemas.microsoft.com/office/drawing/2014/main" id="{CA9372C4-E410-8886-EDDE-3A20F6140B30}"/>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0" y="3130486"/>
            <a:ext cx="2764022" cy="2764022"/>
          </a:xfrm>
          <a:prstGeom prst="rect">
            <a:avLst/>
          </a:prstGeom>
        </p:spPr>
      </p:pic>
      <p:pic>
        <p:nvPicPr>
          <p:cNvPr id="15" name="Computer">
            <a:extLst>
              <a:ext uri="{FF2B5EF4-FFF2-40B4-BE49-F238E27FC236}">
                <a16:creationId xmlns:a16="http://schemas.microsoft.com/office/drawing/2014/main" id="{AFCAA8B8-B665-3310-B3CA-78736EFDFB37}"/>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1283322" y="3832476"/>
            <a:ext cx="1873778" cy="1047751"/>
          </a:xfrm>
          <a:prstGeom prst="rect">
            <a:avLst/>
          </a:prstGeom>
        </p:spPr>
      </p:pic>
      <p:pic>
        <p:nvPicPr>
          <p:cNvPr id="5" name="Checklist 1">
            <a:extLst>
              <a:ext uri="{FF2B5EF4-FFF2-40B4-BE49-F238E27FC236}">
                <a16:creationId xmlns:a16="http://schemas.microsoft.com/office/drawing/2014/main" id="{A90CB568-C72E-00F6-2B53-A5EEC0B4CAC6}"/>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393021" y="3487522"/>
            <a:ext cx="1586424" cy="2053019"/>
          </a:xfrm>
          <a:prstGeom prst="rect">
            <a:avLst/>
          </a:prstGeom>
          <a:ln>
            <a:solidFill>
              <a:schemeClr val="tx1"/>
            </a:solidFill>
          </a:ln>
        </p:spPr>
      </p:pic>
      <p:pic>
        <p:nvPicPr>
          <p:cNvPr id="6" name="Checklist 2">
            <a:extLst>
              <a:ext uri="{FF2B5EF4-FFF2-40B4-BE49-F238E27FC236}">
                <a16:creationId xmlns:a16="http://schemas.microsoft.com/office/drawing/2014/main" id="{1C8ECDB2-C84E-6340-A627-F32347507835}"/>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096000" y="3832476"/>
            <a:ext cx="2278463" cy="1361651"/>
          </a:xfrm>
          <a:prstGeom prst="rect">
            <a:avLst/>
          </a:prstGeom>
          <a:ln>
            <a:solidFill>
              <a:schemeClr val="tx1"/>
            </a:solidFill>
          </a:ln>
        </p:spPr>
      </p:pic>
      <p:pic>
        <p:nvPicPr>
          <p:cNvPr id="11" name="Graph Image">
            <a:extLst>
              <a:ext uri="{FF2B5EF4-FFF2-40B4-BE49-F238E27FC236}">
                <a16:creationId xmlns:a16="http://schemas.microsoft.com/office/drawing/2014/main" id="{D5A34475-5CA8-4B5D-F6A7-D960AA8AEB11}"/>
              </a:ext>
              <a:ext uri="{C183D7F6-B498-43B3-948B-1728B52AA6E4}">
                <adec:decorative xmlns:adec="http://schemas.microsoft.com/office/drawing/2017/decorative" val="1"/>
              </a:ext>
            </a:extLst>
          </p:cNvPr>
          <p:cNvPicPr>
            <a:picLocks noChangeAspect="1"/>
          </p:cNvPicPr>
          <p:nvPr/>
        </p:nvPicPr>
        <p:blipFill>
          <a:blip r:embed="rId9"/>
          <a:srcRect/>
          <a:stretch/>
        </p:blipFill>
        <p:spPr>
          <a:xfrm>
            <a:off x="9094557" y="3510636"/>
            <a:ext cx="2558612" cy="1980378"/>
          </a:xfrm>
          <a:prstGeom prst="rect">
            <a:avLst/>
          </a:prstGeom>
          <a:ln>
            <a:solidFill>
              <a:schemeClr val="tx1"/>
            </a:solidFill>
          </a:ln>
        </p:spPr>
      </p:pic>
    </p:spTree>
    <p:extLst>
      <p:ext uri="{BB962C8B-B14F-4D97-AF65-F5344CB8AC3E}">
        <p14:creationId xmlns:p14="http://schemas.microsoft.com/office/powerpoint/2010/main" val="375138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3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702C-1EB5-3FB6-07D9-06EF3BEE4D65}"/>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44307C-A55C-452A-3080-C96F547B7B25}"/>
              </a:ext>
            </a:extLst>
          </p:cNvPr>
          <p:cNvSpPr>
            <a:spLocks noGrp="1"/>
          </p:cNvSpPr>
          <p:nvPr>
            <p:ph type="title"/>
          </p:nvPr>
        </p:nvSpPr>
        <p:spPr/>
        <p:txBody>
          <a:bodyPr/>
          <a:lstStyle/>
          <a:p>
            <a:r>
              <a:rPr lang="en-US"/>
              <a:t>Project EMPOWER+</a:t>
            </a:r>
          </a:p>
        </p:txBody>
      </p:sp>
      <p:pic>
        <p:nvPicPr>
          <p:cNvPr id="13" name="Picture" descr="Ci3T Project EMPOWER+ 2025-2026 Flyer">
            <a:extLst>
              <a:ext uri="{FF2B5EF4-FFF2-40B4-BE49-F238E27FC236}">
                <a16:creationId xmlns:a16="http://schemas.microsoft.com/office/drawing/2014/main" id="{5B72C408-784A-1E90-1204-C7ABA03341CD}"/>
              </a:ext>
            </a:extLst>
          </p:cNvPr>
          <p:cNvPicPr>
            <a:picLocks noChangeAspect="1"/>
          </p:cNvPicPr>
          <p:nvPr/>
        </p:nvPicPr>
        <p:blipFill>
          <a:blip r:embed="rId2"/>
          <a:srcRect/>
          <a:stretch/>
        </p:blipFill>
        <p:spPr>
          <a:xfrm>
            <a:off x="592394" y="1690688"/>
            <a:ext cx="3285989" cy="4254014"/>
          </a:xfrm>
          <a:prstGeom prst="rect">
            <a:avLst/>
          </a:prstGeom>
          <a:ln>
            <a:solidFill>
              <a:schemeClr val="tx1"/>
            </a:solidFill>
          </a:ln>
        </p:spPr>
      </p:pic>
      <p:graphicFrame>
        <p:nvGraphicFramePr>
          <p:cNvPr id="5" name="Content">
            <a:extLst>
              <a:ext uri="{FF2B5EF4-FFF2-40B4-BE49-F238E27FC236}">
                <a16:creationId xmlns:a16="http://schemas.microsoft.com/office/drawing/2014/main" id="{87D82CF0-5334-8870-3F34-D9956EA20A51}"/>
              </a:ext>
            </a:extLst>
          </p:cNvPr>
          <p:cNvGraphicFramePr>
            <a:graphicFrameLocks noGrp="1"/>
          </p:cNvGraphicFramePr>
          <p:nvPr>
            <p:ph idx="1"/>
            <p:extLst>
              <p:ext uri="{D42A27DB-BD31-4B8C-83A1-F6EECF244321}">
                <p14:modId xmlns:p14="http://schemas.microsoft.com/office/powerpoint/2010/main" val="2683309623"/>
              </p:ext>
            </p:extLst>
          </p:nvPr>
        </p:nvGraphicFramePr>
        <p:xfrm>
          <a:off x="4077707" y="1690688"/>
          <a:ext cx="7524358" cy="4254011"/>
        </p:xfrm>
        <a:graphic>
          <a:graphicData uri="http://schemas.openxmlformats.org/drawingml/2006/table">
            <a:tbl>
              <a:tblPr firstRow="1" bandRow="1">
                <a:tableStyleId>{5C22544A-7EE6-4342-B048-85BDC9FD1C3A}</a:tableStyleId>
              </a:tblPr>
              <a:tblGrid>
                <a:gridCol w="5764384">
                  <a:extLst>
                    <a:ext uri="{9D8B030D-6E8A-4147-A177-3AD203B41FA5}">
                      <a16:colId xmlns:a16="http://schemas.microsoft.com/office/drawing/2014/main" val="1684673339"/>
                    </a:ext>
                  </a:extLst>
                </a:gridCol>
                <a:gridCol w="1759974">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
        <p:nvSpPr>
          <p:cNvPr id="3" name="Rectangle 2">
            <a:extLst>
              <a:ext uri="{FF2B5EF4-FFF2-40B4-BE49-F238E27FC236}">
                <a16:creationId xmlns:a16="http://schemas.microsoft.com/office/drawing/2014/main" id="{01BD0D91-154B-07F7-E974-F7AA5F8492E5}"/>
              </a:ext>
            </a:extLst>
          </p:cNvPr>
          <p:cNvSpPr/>
          <p:nvPr/>
        </p:nvSpPr>
        <p:spPr>
          <a:xfrm>
            <a:off x="3990003" y="4842700"/>
            <a:ext cx="7699765" cy="649224"/>
          </a:xfrm>
          <a:prstGeom prst="rect">
            <a:avLst/>
          </a:prstGeom>
          <a:noFill/>
          <a:ln w="57150">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3610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Session Outcomes</a:t>
            </a:r>
          </a:p>
        </p:txBody>
      </p:sp>
      <p:sp>
        <p:nvSpPr>
          <p:cNvPr id="3" name="Textbox 1">
            <a:extLst>
              <a:ext uri="{FF2B5EF4-FFF2-40B4-BE49-F238E27FC236}">
                <a16:creationId xmlns:a16="http://schemas.microsoft.com/office/drawing/2014/main" id="{8FDAB62B-84C1-BAAD-8CB7-5029508AE914}"/>
              </a:ext>
            </a:extLst>
          </p:cNvPr>
          <p:cNvSpPr>
            <a:spLocks noGrp="1"/>
          </p:cNvSpPr>
          <p:nvPr>
            <p:ph idx="1"/>
          </p:nvPr>
        </p:nvSpPr>
        <p:spPr>
          <a:xfrm>
            <a:off x="838199" y="1690688"/>
            <a:ext cx="11068878" cy="3610276"/>
          </a:xfrm>
        </p:spPr>
        <p:txBody>
          <a:bodyPr>
            <a:normAutofit/>
          </a:bodyPr>
          <a:lstStyle/>
          <a:p>
            <a:pPr marL="342900" marR="0" lvl="0" indent="-342900">
              <a:spcBef>
                <a:spcPts val="0"/>
              </a:spcBef>
              <a:spcAft>
                <a:spcPts val="0"/>
              </a:spcAft>
              <a:buFont typeface="+mj-lt"/>
              <a:buAutoNum type="arabicPeriod"/>
            </a:pPr>
            <a:r>
              <a:rPr lang="en-US" sz="2300">
                <a:effectLst/>
                <a:ea typeface="MS PGothic" panose="020B0600070205080204" pitchFamily="34" charset="-128"/>
                <a:cs typeface="Arial" panose="020B0604020202020204" pitchFamily="34" charset="0"/>
              </a:rPr>
              <a:t>Explain how to review school-wide data to determine which students might benefit from this Tier 2 intervention.</a:t>
            </a:r>
          </a:p>
          <a:p>
            <a:pPr marL="342900" marR="0" lvl="0" indent="-342900">
              <a:spcBef>
                <a:spcPts val="0"/>
              </a:spcBef>
              <a:spcAft>
                <a:spcPts val="0"/>
              </a:spcAft>
              <a:buFont typeface="+mj-lt"/>
              <a:buAutoNum type="arabicPeriod"/>
            </a:pPr>
            <a:endParaRPr lang="en-US" sz="2300">
              <a:effectLst/>
              <a:ea typeface="MS PGothic" panose="020B0600070205080204" pitchFamily="34" charset="-128"/>
              <a:cs typeface="Arial" panose="020B0604020202020204" pitchFamily="34" charset="0"/>
            </a:endParaRPr>
          </a:p>
          <a:p>
            <a:pPr marL="342900" marR="0" lvl="0" indent="-342900">
              <a:spcBef>
                <a:spcPts val="0"/>
              </a:spcBef>
              <a:spcAft>
                <a:spcPts val="0"/>
              </a:spcAft>
              <a:buFont typeface="+mj-lt"/>
              <a:buAutoNum type="arabicPeriod"/>
            </a:pPr>
            <a:r>
              <a:rPr lang="en-US" sz="2300">
                <a:effectLst/>
                <a:ea typeface="MS PGothic" panose="020B0600070205080204" pitchFamily="34" charset="-128"/>
                <a:cs typeface="Arial" panose="020B0604020202020204" pitchFamily="34" charset="0"/>
              </a:rPr>
              <a:t>Describe three key components of Recognize. Relax. Record.</a:t>
            </a:r>
          </a:p>
          <a:p>
            <a:pPr marL="342900" marR="0" lvl="0" indent="-342900">
              <a:spcBef>
                <a:spcPts val="0"/>
              </a:spcBef>
              <a:spcAft>
                <a:spcPts val="0"/>
              </a:spcAft>
              <a:buFont typeface="+mj-lt"/>
              <a:buAutoNum type="arabicPeriod"/>
            </a:pPr>
            <a:endParaRPr lang="en-US" sz="2300">
              <a:effectLst/>
              <a:ea typeface="MS PGothic" panose="020B0600070205080204" pitchFamily="34" charset="-128"/>
              <a:cs typeface="Arial" panose="020B0604020202020204" pitchFamily="34" charset="0"/>
            </a:endParaRPr>
          </a:p>
          <a:p>
            <a:pPr marL="342900" marR="0" lvl="0" indent="-342900">
              <a:spcBef>
                <a:spcPts val="0"/>
              </a:spcBef>
              <a:spcAft>
                <a:spcPts val="0"/>
              </a:spcAft>
              <a:buFont typeface="+mj-lt"/>
              <a:buAutoNum type="arabicPeriod"/>
            </a:pPr>
            <a:r>
              <a:rPr lang="en-US" sz="2300">
                <a:effectLst/>
                <a:ea typeface="MS PGothic" panose="020B0600070205080204" pitchFamily="34" charset="-128"/>
                <a:cs typeface="Arial" panose="020B0604020202020204" pitchFamily="34" charset="0"/>
              </a:rPr>
              <a:t>Describe how to implement Recognize. Relax. Record. in a classroom setting.</a:t>
            </a:r>
          </a:p>
          <a:p>
            <a:pPr marL="342900" marR="0" lvl="0" indent="-342900">
              <a:spcBef>
                <a:spcPts val="0"/>
              </a:spcBef>
              <a:spcAft>
                <a:spcPts val="0"/>
              </a:spcAft>
              <a:buFont typeface="+mj-lt"/>
              <a:buAutoNum type="arabicPeriod"/>
            </a:pPr>
            <a:endParaRPr lang="en-US" sz="2300">
              <a:effectLst/>
              <a:ea typeface="MS PGothic" panose="020B0600070205080204" pitchFamily="34" charset="-128"/>
              <a:cs typeface="Arial" panose="020B0604020202020204" pitchFamily="34" charset="0"/>
            </a:endParaRPr>
          </a:p>
          <a:p>
            <a:pPr marL="342900" marR="0" lvl="0" indent="-342900">
              <a:spcBef>
                <a:spcPts val="0"/>
              </a:spcBef>
              <a:spcAft>
                <a:spcPts val="0"/>
              </a:spcAft>
              <a:buFont typeface="+mj-lt"/>
              <a:buAutoNum type="arabicPeriod"/>
            </a:pPr>
            <a:r>
              <a:rPr lang="en-US" sz="2300">
                <a:effectLst/>
                <a:ea typeface="MS PGothic" panose="020B0600070205080204" pitchFamily="34" charset="-128"/>
                <a:cs typeface="Arial" panose="020B0604020202020204" pitchFamily="34" charset="0"/>
              </a:rPr>
              <a:t>Explain how to measure (a) implementation (treatment integrity), (b) users’ views of goals, procedures, and outcomes (social validity), and (c) student behavior (e.g., engagement, anxious feelings).</a:t>
            </a:r>
          </a:p>
        </p:txBody>
      </p:sp>
      <p:grpSp>
        <p:nvGrpSpPr>
          <p:cNvPr id="11" name="Group">
            <a:extLst>
              <a:ext uri="{FF2B5EF4-FFF2-40B4-BE49-F238E27FC236}">
                <a16:creationId xmlns:a16="http://schemas.microsoft.com/office/drawing/2014/main" id="{8F408C96-A2FF-369C-EEEE-7365AA9B8290}"/>
              </a:ext>
              <a:ext uri="{C183D7F6-B498-43B3-948B-1728B52AA6E4}">
                <adec:decorative xmlns:adec="http://schemas.microsoft.com/office/drawing/2017/decorative" val="1"/>
              </a:ext>
            </a:extLst>
          </p:cNvPr>
          <p:cNvGrpSpPr/>
          <p:nvPr/>
        </p:nvGrpSpPr>
        <p:grpSpPr>
          <a:xfrm>
            <a:off x="9492205" y="4882543"/>
            <a:ext cx="2487955" cy="1743986"/>
            <a:chOff x="2683040" y="1505412"/>
            <a:chExt cx="7358991" cy="5158444"/>
          </a:xfrm>
        </p:grpSpPr>
        <p:pic>
          <p:nvPicPr>
            <p:cNvPr id="12" name="Picture" descr="A screenshot of a computer&#10;&#10;Description automatically generated">
              <a:extLst>
                <a:ext uri="{FF2B5EF4-FFF2-40B4-BE49-F238E27FC236}">
                  <a16:creationId xmlns:a16="http://schemas.microsoft.com/office/drawing/2014/main" id="{854296F4-4AB2-DAB1-FF3E-91CA3AA64383}"/>
                </a:ext>
              </a:extLst>
            </p:cNvPr>
            <p:cNvPicPr>
              <a:picLocks noChangeAspect="1"/>
            </p:cNvPicPr>
            <p:nvPr/>
          </p:nvPicPr>
          <p:blipFill rotWithShape="1">
            <a:blip r:embed="rId2"/>
            <a:srcRect t="6377"/>
            <a:stretch/>
          </p:blipFill>
          <p:spPr>
            <a:xfrm>
              <a:off x="2683040" y="1505412"/>
              <a:ext cx="7358991" cy="5158444"/>
            </a:xfrm>
            <a:prstGeom prst="rect">
              <a:avLst/>
            </a:prstGeom>
          </p:spPr>
        </p:pic>
        <p:sp>
          <p:nvSpPr>
            <p:cNvPr id="13" name="Yellow Box">
              <a:extLst>
                <a:ext uri="{FF2B5EF4-FFF2-40B4-BE49-F238E27FC236}">
                  <a16:creationId xmlns:a16="http://schemas.microsoft.com/office/drawing/2014/main" id="{F1FE11A9-8CB2-C752-BBB9-A7F56C199224}"/>
                </a:ext>
              </a:extLst>
            </p:cNvPr>
            <p:cNvSpPr/>
            <p:nvPr/>
          </p:nvSpPr>
          <p:spPr>
            <a:xfrm>
              <a:off x="2683040" y="3448051"/>
              <a:ext cx="7358991" cy="33688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53690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D1364827-4E84-9A46-0A75-908EEA34608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Thank you!</a:t>
            </a:r>
          </a:p>
        </p:txBody>
      </p:sp>
      <p:sp>
        <p:nvSpPr>
          <p:cNvPr id="32" name="Textbox">
            <a:extLst>
              <a:ext uri="{FF2B5EF4-FFF2-40B4-BE49-F238E27FC236}">
                <a16:creationId xmlns:a16="http://schemas.microsoft.com/office/drawing/2014/main" id="{A1BFA1ED-E29C-A058-6D78-DD52B15BDA08}"/>
              </a:ext>
              <a:ext uri="{C183D7F6-B498-43B3-948B-1728B52AA6E4}">
                <adec:decorative xmlns:adec="http://schemas.microsoft.com/office/drawing/2017/decorative" val="0"/>
              </a:ext>
            </a:extLst>
          </p:cNvPr>
          <p:cNvSpPr/>
          <p:nvPr/>
        </p:nvSpPr>
        <p:spPr>
          <a:xfrm>
            <a:off x="9548907" y="1861338"/>
            <a:ext cx="2456627" cy="4108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1200"/>
              </a:spcAft>
              <a:buClr>
                <a:srgbClr val="0BC58A"/>
              </a:buClr>
            </a:pPr>
            <a:r>
              <a:rPr lang="en-US" sz="2800" spc="-100">
                <a:solidFill>
                  <a:schemeClr val="accent4"/>
                </a:solidFill>
                <a:ea typeface="Roboto" pitchFamily="2" charset="0"/>
              </a:rPr>
              <a:t>Tag us in your Ci3T highlights, we love to see Ci3T in action! </a:t>
            </a:r>
          </a:p>
          <a:p>
            <a:pPr>
              <a:spcAft>
                <a:spcPts val="600"/>
              </a:spcAft>
              <a:buClr>
                <a:srgbClr val="0BC58A"/>
              </a:buClr>
            </a:pPr>
            <a:r>
              <a:rPr lang="en-US" sz="2800" spc="-100">
                <a:solidFill>
                  <a:schemeClr val="accent4"/>
                </a:solidFill>
                <a:ea typeface="Roboto" pitchFamily="2" charset="0"/>
              </a:rPr>
              <a:t>Follow us on </a:t>
            </a:r>
            <a:r>
              <a:rPr lang="en-US" sz="2800" b="1" spc="-100">
                <a:solidFill>
                  <a:schemeClr val="accent5"/>
                </a:solidFill>
                <a:ea typeface="Roboto" pitchFamily="2" charset="0"/>
              </a:rPr>
              <a:t>Instagram</a:t>
            </a:r>
            <a:r>
              <a:rPr lang="en-US" sz="2800" spc="-100">
                <a:solidFill>
                  <a:schemeClr val="accent4"/>
                </a:solidFill>
                <a:ea typeface="Roboto" pitchFamily="2" charset="0"/>
              </a:rPr>
              <a:t> for updates and new resources!</a:t>
            </a:r>
          </a:p>
          <a:p>
            <a:pPr>
              <a:spcAft>
                <a:spcPts val="600"/>
              </a:spcAft>
              <a:buClr>
                <a:srgbClr val="0BC58A"/>
              </a:buClr>
            </a:pPr>
            <a:endParaRPr lang="en-US" sz="2800" spc="-100">
              <a:solidFill>
                <a:schemeClr val="accent4"/>
              </a:solidFill>
              <a:ea typeface="Roboto" pitchFamily="2" charset="0"/>
            </a:endParaRPr>
          </a:p>
        </p:txBody>
      </p:sp>
      <p:grpSp>
        <p:nvGrpSpPr>
          <p:cNvPr id="5" name="Group 3" descr="Find us on Instagram @Ci3Tmodel">
            <a:extLst>
              <a:ext uri="{FF2B5EF4-FFF2-40B4-BE49-F238E27FC236}">
                <a16:creationId xmlns:a16="http://schemas.microsoft.com/office/drawing/2014/main" id="{E2224B93-FE6D-FCDF-80D2-C2D9B978A415}"/>
              </a:ext>
            </a:extLst>
          </p:cNvPr>
          <p:cNvGrpSpPr/>
          <p:nvPr/>
        </p:nvGrpSpPr>
        <p:grpSpPr>
          <a:xfrm>
            <a:off x="9292079" y="236842"/>
            <a:ext cx="2856101" cy="1440520"/>
            <a:chOff x="9292079" y="236842"/>
            <a:chExt cx="2856101" cy="1440520"/>
          </a:xfrm>
        </p:grpSpPr>
        <p:sp>
          <p:nvSpPr>
            <p:cNvPr id="20" name="Rectangle">
              <a:extLst>
                <a:ext uri="{FF2B5EF4-FFF2-40B4-BE49-F238E27FC236}">
                  <a16:creationId xmlns:a16="http://schemas.microsoft.com/office/drawing/2014/main" id="{103543FE-D9DC-616D-C2AC-5026487A44E5}"/>
                </a:ext>
                <a:ext uri="{C183D7F6-B498-43B3-948B-1728B52AA6E4}">
                  <adec:decorative xmlns:adec="http://schemas.microsoft.com/office/drawing/2017/decorative" val="1"/>
                </a:ext>
              </a:extLst>
            </p:cNvPr>
            <p:cNvSpPr/>
            <p:nvPr/>
          </p:nvSpPr>
          <p:spPr>
            <a:xfrm rot="5400000">
              <a:off x="10195589" y="-275230"/>
              <a:ext cx="1049082" cy="2856101"/>
            </a:xfrm>
            <a:prstGeom prst="round2SameRect">
              <a:avLst>
                <a:gd name="adj1" fmla="val 50000"/>
                <a:gd name="adj2" fmla="val 0"/>
              </a:avLst>
            </a:prstGeom>
            <a:solidFill>
              <a:schemeClr val="accent5"/>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nstagram Tag">
              <a:extLst>
                <a:ext uri="{FF2B5EF4-FFF2-40B4-BE49-F238E27FC236}">
                  <a16:creationId xmlns:a16="http://schemas.microsoft.com/office/drawing/2014/main" id="{C8E94276-245E-6D26-500E-058D266F0192}"/>
                </a:ext>
                <a:ext uri="{C183D7F6-B498-43B3-948B-1728B52AA6E4}">
                  <adec:decorative xmlns:adec="http://schemas.microsoft.com/office/drawing/2017/decorative" val="1"/>
                </a:ext>
              </a:extLst>
            </p:cNvPr>
            <p:cNvSpPr/>
            <p:nvPr/>
          </p:nvSpPr>
          <p:spPr>
            <a:xfrm flipH="1">
              <a:off x="9641558" y="937376"/>
              <a:ext cx="2071080" cy="430887"/>
            </a:xfrm>
            <a:prstGeom prst="rect">
              <a:avLst/>
            </a:prstGeom>
          </p:spPr>
          <p:txBody>
            <a:bodyPr wrap="none" lIns="0" tIns="0" rIns="0" bIns="0">
              <a:spAutoFit/>
            </a:bodyPr>
            <a:lstStyle/>
            <a:p>
              <a:pPr lvl="0" algn="r"/>
              <a:r>
                <a:rPr lang="en-US" sz="2800" b="1" baseline="30000">
                  <a:solidFill>
                    <a:schemeClr val="bg1"/>
                  </a:solidFill>
                  <a:latin typeface="+mj-lt"/>
                </a:rPr>
                <a:t>@</a:t>
              </a:r>
              <a:r>
                <a:rPr lang="en-US" sz="2800" b="1">
                  <a:solidFill>
                    <a:schemeClr val="bg1"/>
                  </a:solidFill>
                  <a:latin typeface="+mj-lt"/>
                </a:rPr>
                <a:t>Ci3Tmodel</a:t>
              </a:r>
              <a:endParaRPr lang="en-US" sz="3200" b="1">
                <a:solidFill>
                  <a:schemeClr val="bg1"/>
                </a:solidFill>
                <a:latin typeface="+mj-lt"/>
              </a:endParaRPr>
            </a:p>
          </p:txBody>
        </p:sp>
        <p:pic>
          <p:nvPicPr>
            <p:cNvPr id="59" name="Instagram Graphic">
              <a:extLst>
                <a:ext uri="{FF2B5EF4-FFF2-40B4-BE49-F238E27FC236}">
                  <a16:creationId xmlns:a16="http://schemas.microsoft.com/office/drawing/2014/main" id="{E9A21982-9AF9-778D-9FF2-AB218E9958B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4198" y="236842"/>
              <a:ext cx="685800" cy="685800"/>
            </a:xfrm>
            <a:prstGeom prst="rect">
              <a:avLst/>
            </a:prstGeom>
          </p:spPr>
        </p:pic>
      </p:grpSp>
      <p:grpSp>
        <p:nvGrpSpPr>
          <p:cNvPr id="6" name="Group 4" descr="Tag us #Ci3T">
            <a:extLst>
              <a:ext uri="{FF2B5EF4-FFF2-40B4-BE49-F238E27FC236}">
                <a16:creationId xmlns:a16="http://schemas.microsoft.com/office/drawing/2014/main" id="{4DF3047A-EBA0-A437-7E5B-ABCCC856EDF3}"/>
              </a:ext>
            </a:extLst>
          </p:cNvPr>
          <p:cNvGrpSpPr/>
          <p:nvPr/>
        </p:nvGrpSpPr>
        <p:grpSpPr>
          <a:xfrm>
            <a:off x="502380" y="628280"/>
            <a:ext cx="2396895" cy="1049082"/>
            <a:chOff x="503024" y="3631292"/>
            <a:chExt cx="2396895" cy="1049082"/>
          </a:xfrm>
        </p:grpSpPr>
        <p:sp>
          <p:nvSpPr>
            <p:cNvPr id="41" name="Rectangle">
              <a:extLst>
                <a:ext uri="{FF2B5EF4-FFF2-40B4-BE49-F238E27FC236}">
                  <a16:creationId xmlns:a16="http://schemas.microsoft.com/office/drawing/2014/main" id="{5D3C760B-7DB2-54B7-D015-68C5AAAC5E34}"/>
                </a:ext>
              </a:extLst>
            </p:cNvPr>
            <p:cNvSpPr/>
            <p:nvPr/>
          </p:nvSpPr>
          <p:spPr>
            <a:xfrm rot="16200000" flipH="1">
              <a:off x="1176931" y="2957385"/>
              <a:ext cx="1049082" cy="2396895"/>
            </a:xfrm>
            <a:prstGeom prst="round2SameRect">
              <a:avLst>
                <a:gd name="adj1" fmla="val 50000"/>
                <a:gd name="adj2" fmla="val 0"/>
              </a:avLst>
            </a:prstGeom>
            <a:solidFill>
              <a:schemeClr val="accent4"/>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4" name="Textbox">
              <a:extLst>
                <a:ext uri="{FF2B5EF4-FFF2-40B4-BE49-F238E27FC236}">
                  <a16:creationId xmlns:a16="http://schemas.microsoft.com/office/drawing/2014/main" id="{05912D27-1AA2-CE82-D52D-D2695A16DFF9}"/>
                </a:ext>
              </a:extLst>
            </p:cNvPr>
            <p:cNvSpPr/>
            <p:nvPr/>
          </p:nvSpPr>
          <p:spPr>
            <a:xfrm flipH="1">
              <a:off x="677732" y="3756824"/>
              <a:ext cx="2117838" cy="738664"/>
            </a:xfrm>
            <a:prstGeom prst="rect">
              <a:avLst/>
            </a:prstGeom>
          </p:spPr>
          <p:txBody>
            <a:bodyPr wrap="square" lIns="0" tIns="0" rIns="0" bIns="0">
              <a:spAutoFit/>
            </a:bodyPr>
            <a:lstStyle/>
            <a:p>
              <a:pPr lvl="0" algn="ctr"/>
              <a:r>
                <a:rPr lang="en-US" sz="4800" b="1">
                  <a:solidFill>
                    <a:schemeClr val="bg1"/>
                  </a:solidFill>
                  <a:latin typeface="+mj-lt"/>
                </a:rPr>
                <a:t>#Ci3T</a:t>
              </a:r>
              <a:endParaRPr lang="en-US" sz="5400" b="1">
                <a:solidFill>
                  <a:schemeClr val="bg1"/>
                </a:solidFill>
                <a:latin typeface="+mj-lt"/>
              </a:endParaRPr>
            </a:p>
          </p:txBody>
        </p:sp>
      </p:grpSp>
      <p:grpSp>
        <p:nvGrpSpPr>
          <p:cNvPr id="19" name="Group 1" descr="Thank you! Find us on ci3t.org">
            <a:extLst>
              <a:ext uri="{FF2B5EF4-FFF2-40B4-BE49-F238E27FC236}">
                <a16:creationId xmlns:a16="http://schemas.microsoft.com/office/drawing/2014/main" id="{4F8EE055-D412-F317-53EB-93FE726D78F6}"/>
              </a:ext>
            </a:extLst>
          </p:cNvPr>
          <p:cNvGrpSpPr/>
          <p:nvPr/>
        </p:nvGrpSpPr>
        <p:grpSpPr>
          <a:xfrm>
            <a:off x="2899918" y="380045"/>
            <a:ext cx="6392161" cy="6453540"/>
            <a:chOff x="2899918" y="380045"/>
            <a:chExt cx="6392161" cy="6453540"/>
          </a:xfrm>
        </p:grpSpPr>
        <p:pic>
          <p:nvPicPr>
            <p:cNvPr id="65" name="Picture 3">
              <a:extLst>
                <a:ext uri="{FF2B5EF4-FFF2-40B4-BE49-F238E27FC236}">
                  <a16:creationId xmlns:a16="http://schemas.microsoft.com/office/drawing/2014/main" id="{315BD4C5-4BFE-50F1-2A69-C83A1FF23F28}"/>
                </a:ext>
                <a:ext uri="{C183D7F6-B498-43B3-948B-1728B52AA6E4}">
                  <adec:decorative xmlns:adec="http://schemas.microsoft.com/office/drawing/2017/decorative" val="1"/>
                </a:ext>
              </a:extLst>
            </p:cNvPr>
            <p:cNvPicPr>
              <a:picLocks noChangeAspect="1"/>
            </p:cNvPicPr>
            <p:nvPr/>
          </p:nvPicPr>
          <p:blipFill rotWithShape="1">
            <a:blip r:embed="rId5"/>
            <a:srcRect l="22361" t="14014" r="14608"/>
            <a:stretch/>
          </p:blipFill>
          <p:spPr>
            <a:xfrm>
              <a:off x="3003626" y="506390"/>
              <a:ext cx="6184102" cy="6327195"/>
            </a:xfrm>
            <a:prstGeom prst="rect">
              <a:avLst/>
            </a:prstGeom>
          </p:spPr>
        </p:pic>
        <p:sp>
          <p:nvSpPr>
            <p:cNvPr id="12" name="Shading">
              <a:extLst>
                <a:ext uri="{FF2B5EF4-FFF2-40B4-BE49-F238E27FC236}">
                  <a16:creationId xmlns:a16="http://schemas.microsoft.com/office/drawing/2014/main" id="{F7CEAEE8-1E43-F873-6731-9E005C4345FF}"/>
                </a:ext>
                <a:ext uri="{C183D7F6-B498-43B3-948B-1728B52AA6E4}">
                  <adec:decorative xmlns:adec="http://schemas.microsoft.com/office/drawing/2017/decorative" val="1"/>
                </a:ext>
              </a:extLst>
            </p:cNvPr>
            <p:cNvSpPr/>
            <p:nvPr/>
          </p:nvSpPr>
          <p:spPr>
            <a:xfrm>
              <a:off x="3003947" y="481197"/>
              <a:ext cx="6184102" cy="6337300"/>
            </a:xfrm>
            <a:prstGeom prst="rect">
              <a:avLst/>
            </a:prstGeom>
            <a:gradFill flip="none" rotWithShape="1">
              <a:gsLst>
                <a:gs pos="0">
                  <a:schemeClr val="accent5">
                    <a:lumMod val="0"/>
                    <a:lumOff val="100000"/>
                    <a:alpha val="88000"/>
                  </a:schemeClr>
                </a:gs>
                <a:gs pos="34000">
                  <a:schemeClr val="accent5">
                    <a:lumMod val="0"/>
                    <a:lumOff val="100000"/>
                    <a:alpha val="80000"/>
                  </a:schemeClr>
                </a:gs>
                <a:gs pos="100000">
                  <a:schemeClr val="accent5">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utline">
              <a:extLst>
                <a:ext uri="{FF2B5EF4-FFF2-40B4-BE49-F238E27FC236}">
                  <a16:creationId xmlns:a16="http://schemas.microsoft.com/office/drawing/2014/main" id="{6503E3C3-C801-4B6D-55E1-5236EC863F39}"/>
                </a:ext>
                <a:ext uri="{C183D7F6-B498-43B3-948B-1728B52AA6E4}">
                  <adec:decorative xmlns:adec="http://schemas.microsoft.com/office/drawing/2017/decorative" val="1"/>
                </a:ext>
              </a:extLst>
            </p:cNvPr>
            <p:cNvSpPr/>
            <p:nvPr/>
          </p:nvSpPr>
          <p:spPr>
            <a:xfrm>
              <a:off x="2899918" y="380045"/>
              <a:ext cx="6392161" cy="6453540"/>
            </a:xfrm>
            <a:custGeom>
              <a:avLst/>
              <a:gdLst>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535424"/>
                <a:gd name="connsiteY0" fmla="*/ 0 h 6629400"/>
                <a:gd name="connsiteX1" fmla="*/ 4535424 w 4535424"/>
                <a:gd name="connsiteY1" fmla="*/ 0 h 6629400"/>
                <a:gd name="connsiteX2" fmla="*/ 4535424 w 4535424"/>
                <a:gd name="connsiteY2" fmla="*/ 6629400 h 6629400"/>
                <a:gd name="connsiteX3" fmla="*/ 2216748 w 4535424"/>
                <a:gd name="connsiteY3" fmla="*/ 6625069 h 6629400"/>
                <a:gd name="connsiteX4" fmla="*/ 0 w 4535424"/>
                <a:gd name="connsiteY4" fmla="*/ 6629400 h 6629400"/>
                <a:gd name="connsiteX5" fmla="*/ 0 w 4535424"/>
                <a:gd name="connsiteY5" fmla="*/ 0 h 6629400"/>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626864"/>
                <a:gd name="connsiteY0" fmla="*/ 6629400 h 6720840"/>
                <a:gd name="connsiteX1" fmla="*/ 0 w 4626864"/>
                <a:gd name="connsiteY1" fmla="*/ 0 h 6720840"/>
                <a:gd name="connsiteX2" fmla="*/ 4535424 w 4626864"/>
                <a:gd name="connsiteY2" fmla="*/ 0 h 6720840"/>
                <a:gd name="connsiteX3" fmla="*/ 4626864 w 4626864"/>
                <a:gd name="connsiteY3" fmla="*/ 6720840 h 6720840"/>
                <a:gd name="connsiteX0" fmla="*/ 0 w 4535424"/>
                <a:gd name="connsiteY0" fmla="*/ 6629400 h 6656294"/>
                <a:gd name="connsiteX1" fmla="*/ 0 w 4535424"/>
                <a:gd name="connsiteY1" fmla="*/ 0 h 6656294"/>
                <a:gd name="connsiteX2" fmla="*/ 4535424 w 4535424"/>
                <a:gd name="connsiteY2" fmla="*/ 0 h 6656294"/>
                <a:gd name="connsiteX3" fmla="*/ 4508530 w 4535424"/>
                <a:gd name="connsiteY3" fmla="*/ 6656294 h 6656294"/>
                <a:gd name="connsiteX0" fmla="*/ 0 w 4535424"/>
                <a:gd name="connsiteY0" fmla="*/ 6629400 h 6629400"/>
                <a:gd name="connsiteX1" fmla="*/ 0 w 4535424"/>
                <a:gd name="connsiteY1" fmla="*/ 0 h 6629400"/>
                <a:gd name="connsiteX2" fmla="*/ 4535424 w 4535424"/>
                <a:gd name="connsiteY2" fmla="*/ 0 h 6629400"/>
                <a:gd name="connsiteX3" fmla="*/ 4497772 w 4535424"/>
                <a:gd name="connsiteY3" fmla="*/ 6580991 h 6629400"/>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Lst>
              <a:ahLst/>
              <a:cxnLst>
                <a:cxn ang="0">
                  <a:pos x="connsiteX0" y="connsiteY0"/>
                </a:cxn>
                <a:cxn ang="0">
                  <a:pos x="connsiteX1" y="connsiteY1"/>
                </a:cxn>
                <a:cxn ang="0">
                  <a:pos x="connsiteX2" y="connsiteY2"/>
                </a:cxn>
                <a:cxn ang="0">
                  <a:pos x="connsiteX3" y="connsiteY3"/>
                </a:cxn>
              </a:cxnLst>
              <a:rect l="l" t="t" r="r" b="b"/>
              <a:pathLst>
                <a:path w="4546181" h="6580991">
                  <a:moveTo>
                    <a:pt x="0" y="6575612"/>
                  </a:moveTo>
                  <a:cubicBezTo>
                    <a:pt x="5378" y="3287806"/>
                    <a:pt x="7171" y="2191871"/>
                    <a:pt x="10757" y="0"/>
                  </a:cubicBezTo>
                  <a:lnTo>
                    <a:pt x="4546181" y="0"/>
                  </a:lnTo>
                  <a:cubicBezTo>
                    <a:pt x="4546181" y="2209800"/>
                    <a:pt x="4527355" y="3290495"/>
                    <a:pt x="4508529" y="6580991"/>
                  </a:cubicBez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2">
              <a:extLst>
                <a:ext uri="{FF2B5EF4-FFF2-40B4-BE49-F238E27FC236}">
                  <a16:creationId xmlns:a16="http://schemas.microsoft.com/office/drawing/2014/main" id="{BF787E7C-A9B4-92E9-B052-2FFCDF7B082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665063" y="2270009"/>
              <a:ext cx="861869" cy="747588"/>
            </a:xfrm>
            <a:prstGeom prst="rect">
              <a:avLst/>
            </a:prstGeom>
          </p:spPr>
        </p:pic>
      </p:grpSp>
      <p:sp>
        <p:nvSpPr>
          <p:cNvPr id="49" name="Title 2">
            <a:extLst>
              <a:ext uri="{FF2B5EF4-FFF2-40B4-BE49-F238E27FC236}">
                <a16:creationId xmlns:a16="http://schemas.microsoft.com/office/drawing/2014/main" id="{F6F6539B-FD73-9FFB-1424-D269EA3AE516}"/>
              </a:ext>
              <a:ext uri="{C183D7F6-B498-43B3-948B-1728B52AA6E4}">
                <adec:decorative xmlns:adec="http://schemas.microsoft.com/office/drawing/2017/decorative" val="1"/>
              </a:ext>
            </a:extLst>
          </p:cNvPr>
          <p:cNvSpPr txBox="1">
            <a:spLocks/>
          </p:cNvSpPr>
          <p:nvPr/>
        </p:nvSpPr>
        <p:spPr>
          <a:xfrm>
            <a:off x="3448899" y="461942"/>
            <a:ext cx="5064474" cy="1837426"/>
          </a:xfrm>
          <a:prstGeom prst="rect">
            <a:avLst/>
          </a:prstGeom>
        </p:spPr>
        <p:txBody>
          <a:bodyPr wrap="square">
            <a:sp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7200" spc="-500">
                <a:ln w="3175">
                  <a:solidFill>
                    <a:schemeClr val="bg1">
                      <a:lumMod val="95000"/>
                    </a:schemeClr>
                  </a:solidFill>
                </a:ln>
                <a:solidFill>
                  <a:schemeClr val="accent4"/>
                </a:solidFill>
              </a:rPr>
              <a:t>Thank you!</a:t>
            </a:r>
            <a:endParaRPr lang="en-US" sz="5400" spc="-500">
              <a:solidFill>
                <a:schemeClr val="accent4"/>
              </a:solidFill>
            </a:endParaRPr>
          </a:p>
          <a:p>
            <a:pPr algn="ctr"/>
            <a:r>
              <a:rPr lang="en-US" sz="5400" spc="0"/>
              <a:t>ci3t.org</a:t>
            </a:r>
          </a:p>
        </p:txBody>
      </p:sp>
      <p:pic>
        <p:nvPicPr>
          <p:cNvPr id="2" name="Picture" descr="A screenshot of the Ci3T website on the Enhancing Ci3T Modules tab">
            <a:extLst>
              <a:ext uri="{FF2B5EF4-FFF2-40B4-BE49-F238E27FC236}">
                <a16:creationId xmlns:a16="http://schemas.microsoft.com/office/drawing/2014/main" id="{F732B8C8-2560-BBEA-4360-3796BDDC98DD}"/>
              </a:ext>
            </a:extLst>
          </p:cNvPr>
          <p:cNvPicPr>
            <a:picLocks noChangeAspect="1"/>
          </p:cNvPicPr>
          <p:nvPr/>
        </p:nvPicPr>
        <p:blipFill>
          <a:blip r:embed="rId7"/>
          <a:stretch>
            <a:fillRect/>
          </a:stretch>
        </p:blipFill>
        <p:spPr>
          <a:xfrm>
            <a:off x="4030506" y="3179541"/>
            <a:ext cx="4296814" cy="3765301"/>
          </a:xfrm>
          <a:prstGeom prst="rect">
            <a:avLst/>
          </a:prstGeom>
          <a:ln>
            <a:solidFill>
              <a:schemeClr val="tx1"/>
            </a:solidFill>
          </a:ln>
        </p:spPr>
      </p:pic>
    </p:spTree>
    <p:extLst>
      <p:ext uri="{BB962C8B-B14F-4D97-AF65-F5344CB8AC3E}">
        <p14:creationId xmlns:p14="http://schemas.microsoft.com/office/powerpoint/2010/main" val="1179565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Agenda</a:t>
            </a:r>
          </a:p>
        </p:txBody>
      </p:sp>
      <p:sp>
        <p:nvSpPr>
          <p:cNvPr id="3" name="Textbox">
            <a:extLst>
              <a:ext uri="{FF2B5EF4-FFF2-40B4-BE49-F238E27FC236}">
                <a16:creationId xmlns:a16="http://schemas.microsoft.com/office/drawing/2014/main" id="{8FDAB62B-84C1-BAAD-8CB7-5029508AE914}"/>
              </a:ext>
            </a:extLst>
          </p:cNvPr>
          <p:cNvSpPr>
            <a:spLocks noGrp="1"/>
          </p:cNvSpPr>
          <p:nvPr>
            <p:ph idx="1"/>
          </p:nvPr>
        </p:nvSpPr>
        <p:spPr>
          <a:xfrm>
            <a:off x="838200" y="1825625"/>
            <a:ext cx="8654005" cy="4351338"/>
          </a:xfrm>
        </p:spPr>
        <p:txBody>
          <a:bodyPr>
            <a:noAutofit/>
          </a:bodyPr>
          <a:lstStyle/>
          <a:p>
            <a:pPr marL="514350" indent="-514350">
              <a:buFont typeface="+mj-lt"/>
              <a:buAutoNum type="arabicPeriod"/>
            </a:pPr>
            <a:r>
              <a:rPr lang="en-US" sz="2400"/>
              <a:t>Welcome</a:t>
            </a:r>
          </a:p>
          <a:p>
            <a:pPr marL="514350" lvl="0" indent="-514350">
              <a:buFont typeface="+mj-lt"/>
              <a:buAutoNum type="arabicPeriod"/>
              <a:defRPr/>
            </a:pPr>
            <a:r>
              <a:rPr lang="en-US" sz="2400">
                <a:solidFill>
                  <a:prstClr val="black"/>
                </a:solidFill>
                <a:ea typeface="MS PGothic" panose="020B0600070205080204" pitchFamily="34" charset="-128"/>
                <a:cs typeface="Arial" panose="020B0604020202020204" pitchFamily="34" charset="0"/>
              </a:rPr>
              <a:t>Situating Secondary (Tier 2) Interventions in Ci3T Models</a:t>
            </a:r>
          </a:p>
          <a:p>
            <a:pPr marL="514350" lvl="0" indent="-514350">
              <a:buFont typeface="+mj-lt"/>
              <a:buAutoNum type="arabicPeriod"/>
              <a:defRPr/>
            </a:pPr>
            <a:r>
              <a:rPr lang="en-US" sz="2400">
                <a:effectLst/>
                <a:latin typeface="Arial" panose="020B0604020202020204" pitchFamily="34" charset="0"/>
                <a:ea typeface="Yu Gothic" panose="020B0400000000000000" pitchFamily="34" charset="-128"/>
                <a:cs typeface="Arial" panose="020B0604020202020204" pitchFamily="34" charset="0"/>
              </a:rPr>
              <a:t>Recognize. Relax. Record.</a:t>
            </a:r>
            <a:endParaRPr lang="en-US" sz="2400">
              <a:latin typeface="Cambria" panose="02040503050406030204" pitchFamily="18" charset="0"/>
              <a:ea typeface="Yu Gothic" panose="020B0400000000000000" pitchFamily="34" charset="-128"/>
              <a:cs typeface="Arial" panose="020B0604020202020204" pitchFamily="34" charset="0"/>
            </a:endParaRPr>
          </a:p>
          <a:p>
            <a:pPr marL="971550" lvl="1" indent="-514350">
              <a:buFont typeface="+mj-lt"/>
              <a:buAutoNum type="arabicPeriod"/>
              <a:defRPr/>
            </a:pPr>
            <a:r>
              <a:rPr lang="en-US" sz="2000">
                <a:effectLst/>
                <a:latin typeface="Arial" panose="020B0604020202020204" pitchFamily="34" charset="0"/>
                <a:ea typeface="Yu Gothic" panose="020B0400000000000000" pitchFamily="34" charset="-128"/>
                <a:cs typeface="Arial" panose="020B0604020202020204" pitchFamily="34" charset="0"/>
              </a:rPr>
              <a:t>Introduction to Recognize. Relax. Record.</a:t>
            </a:r>
          </a:p>
          <a:p>
            <a:pPr marL="971550" lvl="1" indent="-514350">
              <a:buFont typeface="+mj-lt"/>
              <a:buAutoNum type="arabicPeriod"/>
              <a:defRPr/>
            </a:pPr>
            <a:r>
              <a:rPr lang="en-US" sz="2000">
                <a:solidFill>
                  <a:srgbClr val="2F4E6D"/>
                </a:solidFill>
                <a:latin typeface="Arial" panose="020B0604020202020204" pitchFamily="34" charset="0"/>
                <a:ea typeface="Yu Gothic" panose="020B0400000000000000" pitchFamily="34" charset="-128"/>
                <a:cs typeface="Arial" panose="020B0604020202020204" pitchFamily="34" charset="0"/>
              </a:rPr>
              <a:t>A Step-by-Step Guide to Implementation</a:t>
            </a:r>
            <a:endParaRPr lang="en-US" sz="2000">
              <a:solidFill>
                <a:srgbClr val="2F4E6D"/>
              </a:solidFill>
              <a:ea typeface="MS PGothic" panose="020B0600070205080204" pitchFamily="34" charset="-128"/>
              <a:cs typeface="Arial" panose="020B0604020202020204" pitchFamily="34" charset="0"/>
            </a:endParaRPr>
          </a:p>
          <a:p>
            <a:pPr marL="514350" indent="-514350">
              <a:buFont typeface="+mj-lt"/>
              <a:buAutoNum type="arabicPeriod"/>
            </a:pPr>
            <a:r>
              <a:rPr lang="en-US" sz="2400"/>
              <a:t>Wrapping Up and Moving Forward</a:t>
            </a:r>
          </a:p>
        </p:txBody>
      </p:sp>
      <p:grpSp>
        <p:nvGrpSpPr>
          <p:cNvPr id="4" name="Group">
            <a:extLst>
              <a:ext uri="{FF2B5EF4-FFF2-40B4-BE49-F238E27FC236}">
                <a16:creationId xmlns:a16="http://schemas.microsoft.com/office/drawing/2014/main" id="{C96BD730-2F83-16B3-ED5B-1060FC11B9AC}"/>
              </a:ext>
              <a:ext uri="{C183D7F6-B498-43B3-948B-1728B52AA6E4}">
                <adec:decorative xmlns:adec="http://schemas.microsoft.com/office/drawing/2017/decorative" val="1"/>
              </a:ext>
            </a:extLst>
          </p:cNvPr>
          <p:cNvGrpSpPr/>
          <p:nvPr/>
        </p:nvGrpSpPr>
        <p:grpSpPr>
          <a:xfrm>
            <a:off x="9492205" y="4882543"/>
            <a:ext cx="2487955" cy="1743986"/>
            <a:chOff x="2683040" y="1505412"/>
            <a:chExt cx="7358991" cy="5158444"/>
          </a:xfrm>
        </p:grpSpPr>
        <p:pic>
          <p:nvPicPr>
            <p:cNvPr id="6" name="Picture" descr="A screenshot of a computer&#10;&#10;Description automatically generated">
              <a:extLst>
                <a:ext uri="{FF2B5EF4-FFF2-40B4-BE49-F238E27FC236}">
                  <a16:creationId xmlns:a16="http://schemas.microsoft.com/office/drawing/2014/main" id="{62DE014B-6874-5D1E-80F5-B4134F0C7E53}"/>
                </a:ext>
              </a:extLst>
            </p:cNvPr>
            <p:cNvPicPr>
              <a:picLocks noChangeAspect="1"/>
            </p:cNvPicPr>
            <p:nvPr/>
          </p:nvPicPr>
          <p:blipFill rotWithShape="1">
            <a:blip r:embed="rId3"/>
            <a:srcRect t="6377"/>
            <a:stretch/>
          </p:blipFill>
          <p:spPr>
            <a:xfrm>
              <a:off x="2683040" y="1505412"/>
              <a:ext cx="7358991" cy="5158444"/>
            </a:xfrm>
            <a:prstGeom prst="rect">
              <a:avLst/>
            </a:prstGeom>
          </p:spPr>
        </p:pic>
        <p:sp>
          <p:nvSpPr>
            <p:cNvPr id="7" name="Yellow Box">
              <a:extLst>
                <a:ext uri="{FF2B5EF4-FFF2-40B4-BE49-F238E27FC236}">
                  <a16:creationId xmlns:a16="http://schemas.microsoft.com/office/drawing/2014/main" id="{8245269F-699B-39ED-EDB1-368A9091711F}"/>
                </a:ext>
              </a:extLst>
            </p:cNvPr>
            <p:cNvSpPr/>
            <p:nvPr/>
          </p:nvSpPr>
          <p:spPr>
            <a:xfrm>
              <a:off x="2683040" y="3448051"/>
              <a:ext cx="7358991" cy="33688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21782317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t>Accessing Professional Learning Materials</a:t>
            </a:r>
          </a:p>
        </p:txBody>
      </p:sp>
      <p:sp>
        <p:nvSpPr>
          <p:cNvPr id="7" name="Text 1">
            <a:extLst>
              <a:ext uri="{FF2B5EF4-FFF2-40B4-BE49-F238E27FC236}">
                <a16:creationId xmlns:a16="http://schemas.microsoft.com/office/drawing/2014/main" id="{11924B91-7965-4A44-9D61-7C7524088403}"/>
              </a:ext>
            </a:extLst>
          </p:cNvPr>
          <p:cNvSpPr/>
          <p:nvPr/>
        </p:nvSpPr>
        <p:spPr>
          <a:xfrm>
            <a:off x="838200" y="1238621"/>
            <a:ext cx="5028579" cy="519822"/>
          </a:xfrm>
          <a:prstGeom prst="rect">
            <a:avLst/>
          </a:prstGeom>
        </p:spPr>
        <p:txBody>
          <a:bodyPr wrap="square">
            <a:spAutoFit/>
          </a:bodyPr>
          <a:lstStyle/>
          <a:p>
            <a:pPr>
              <a:lnSpc>
                <a:spcPct val="107000"/>
              </a:lnSpc>
            </a:pPr>
            <a:r>
              <a:rPr lang="en-US" sz="2800">
                <a:solidFill>
                  <a:schemeClr val="accent5"/>
                </a:solidFill>
                <a:ea typeface="Calibri" panose="020F0502020204030204" pitchFamily="34" charset="0"/>
                <a:cs typeface="Times New Roman" panose="02020603050405020304" pitchFamily="18" charset="0"/>
              </a:rPr>
              <a:t>ci3t.org/enhance</a:t>
            </a:r>
          </a:p>
        </p:txBody>
      </p:sp>
      <p:grpSp>
        <p:nvGrpSpPr>
          <p:cNvPr id="6" name="Group" descr="Computer screen with Ci3T website modules tab displayed">
            <a:extLst>
              <a:ext uri="{FF2B5EF4-FFF2-40B4-BE49-F238E27FC236}">
                <a16:creationId xmlns:a16="http://schemas.microsoft.com/office/drawing/2014/main" id="{2319801C-0896-3196-941B-73D30F42C628}"/>
              </a:ext>
            </a:extLst>
          </p:cNvPr>
          <p:cNvGrpSpPr/>
          <p:nvPr/>
        </p:nvGrpSpPr>
        <p:grpSpPr>
          <a:xfrm>
            <a:off x="838200" y="2365239"/>
            <a:ext cx="4563138" cy="3860936"/>
            <a:chOff x="838200" y="2365239"/>
            <a:chExt cx="4563138" cy="3860936"/>
          </a:xfrm>
        </p:grpSpPr>
        <p:grpSp>
          <p:nvGrpSpPr>
            <p:cNvPr id="10" name="Image" descr="Computer screen with Ci3T modules displayed">
              <a:extLst>
                <a:ext uri="{FF2B5EF4-FFF2-40B4-BE49-F238E27FC236}">
                  <a16:creationId xmlns:a16="http://schemas.microsoft.com/office/drawing/2014/main" id="{B0F293DE-3851-EF6A-638B-39ECEE7DFBC0}"/>
                </a:ext>
              </a:extLst>
            </p:cNvPr>
            <p:cNvGrpSpPr/>
            <p:nvPr/>
          </p:nvGrpSpPr>
          <p:grpSpPr>
            <a:xfrm>
              <a:off x="838200" y="2365239"/>
              <a:ext cx="4563138" cy="3860936"/>
              <a:chOff x="770428" y="1626441"/>
              <a:chExt cx="5807526" cy="5231889"/>
            </a:xfrm>
          </p:grpSpPr>
          <p:pic>
            <p:nvPicPr>
              <p:cNvPr id="11" name="Computer">
                <a:extLst>
                  <a:ext uri="{FF2B5EF4-FFF2-40B4-BE49-F238E27FC236}">
                    <a16:creationId xmlns:a16="http://schemas.microsoft.com/office/drawing/2014/main" id="{AAAF14D9-559E-EC39-6784-07629CF0EDA8}"/>
                  </a:ext>
                </a:extLst>
              </p:cNvPr>
              <p:cNvPicPr>
                <a:picLocks noChangeAspect="1"/>
              </p:cNvPicPr>
              <p:nvPr/>
            </p:nvPicPr>
            <p:blipFill>
              <a:blip r:embed="rId2"/>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sp>
            <p:nvSpPr>
              <p:cNvPr id="14" name="Glare">
                <a:extLst>
                  <a:ext uri="{FF2B5EF4-FFF2-40B4-BE49-F238E27FC236}">
                    <a16:creationId xmlns:a16="http://schemas.microsoft.com/office/drawing/2014/main" id="{6A222622-C508-8326-C8E4-72FC678D55E5}"/>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pic>
          <p:nvPicPr>
            <p:cNvPr id="18" name="Modules">
              <a:extLst>
                <a:ext uri="{FF2B5EF4-FFF2-40B4-BE49-F238E27FC236}">
                  <a16:creationId xmlns:a16="http://schemas.microsoft.com/office/drawing/2014/main" id="{7C8EB3FA-B842-9F52-4BDB-904C1F60B881}"/>
                </a:ext>
              </a:extLst>
            </p:cNvPr>
            <p:cNvPicPr>
              <a:picLocks noChangeAspect="1"/>
            </p:cNvPicPr>
            <p:nvPr/>
          </p:nvPicPr>
          <p:blipFill>
            <a:blip r:embed="rId3"/>
            <a:stretch>
              <a:fillRect/>
            </a:stretch>
          </p:blipFill>
          <p:spPr>
            <a:xfrm>
              <a:off x="1040168" y="3088387"/>
              <a:ext cx="4171216" cy="1902713"/>
            </a:xfrm>
            <a:prstGeom prst="rect">
              <a:avLst/>
            </a:prstGeom>
          </p:spPr>
        </p:pic>
        <p:pic>
          <p:nvPicPr>
            <p:cNvPr id="8" name="Website Tabs">
              <a:extLst>
                <a:ext uri="{FF2B5EF4-FFF2-40B4-BE49-F238E27FC236}">
                  <a16:creationId xmlns:a16="http://schemas.microsoft.com/office/drawing/2014/main" id="{86713566-11F8-F73B-BB83-5FEBF39FB5E0}"/>
                </a:ext>
              </a:extLst>
            </p:cNvPr>
            <p:cNvPicPr>
              <a:picLocks noChangeAspect="1"/>
            </p:cNvPicPr>
            <p:nvPr/>
          </p:nvPicPr>
          <p:blipFill>
            <a:blip r:embed="rId4"/>
            <a:srcRect b="19168"/>
            <a:stretch>
              <a:fillRect/>
            </a:stretch>
          </p:blipFill>
          <p:spPr>
            <a:xfrm>
              <a:off x="1040168" y="2500405"/>
              <a:ext cx="4171216" cy="587982"/>
            </a:xfrm>
            <a:prstGeom prst="rect">
              <a:avLst/>
            </a:prstGeom>
          </p:spPr>
        </p:pic>
      </p:grpSp>
      <p:pic>
        <p:nvPicPr>
          <p:cNvPr id="9" name="Picture 1" descr="Implementing Secondary (Tier 2) Interventions yellow module covers (9)">
            <a:extLst>
              <a:ext uri="{FF2B5EF4-FFF2-40B4-BE49-F238E27FC236}">
                <a16:creationId xmlns:a16="http://schemas.microsoft.com/office/drawing/2014/main" id="{19CD8362-FF50-9607-4F26-B9789463D712}"/>
              </a:ext>
            </a:extLst>
          </p:cNvPr>
          <p:cNvPicPr>
            <a:picLocks noChangeAspect="1"/>
          </p:cNvPicPr>
          <p:nvPr/>
        </p:nvPicPr>
        <p:blipFill>
          <a:blip r:embed="rId5"/>
          <a:stretch>
            <a:fillRect/>
          </a:stretch>
        </p:blipFill>
        <p:spPr>
          <a:xfrm>
            <a:off x="5866779" y="2365239"/>
            <a:ext cx="4774077" cy="3429000"/>
          </a:xfrm>
          <a:prstGeom prst="rect">
            <a:avLst/>
          </a:prstGeom>
          <a:ln>
            <a:noFill/>
          </a:ln>
          <a:effectLst>
            <a:outerShdw blurRad="292100" dist="139700" dir="2700000" algn="tl" rotWithShape="0">
              <a:srgbClr val="333333">
                <a:alpha val="65000"/>
              </a:srgbClr>
            </a:outerShdw>
          </a:effectLst>
        </p:spPr>
      </p:pic>
      <p:sp>
        <p:nvSpPr>
          <p:cNvPr id="15" name="Rectangle 1" descr="Black box outlining the Behavior Contracts to Support Classroom Behavior and Engagement module cover">
            <a:extLst>
              <a:ext uri="{FF2B5EF4-FFF2-40B4-BE49-F238E27FC236}">
                <a16:creationId xmlns:a16="http://schemas.microsoft.com/office/drawing/2014/main" id="{FD1DF6C1-F6F0-7CA5-A8FE-25C676588BFA}"/>
              </a:ext>
            </a:extLst>
          </p:cNvPr>
          <p:cNvSpPr/>
          <p:nvPr/>
        </p:nvSpPr>
        <p:spPr>
          <a:xfrm>
            <a:off x="5875710" y="4295707"/>
            <a:ext cx="937791" cy="1488141"/>
          </a:xfrm>
          <a:prstGeom prst="rect">
            <a:avLst/>
          </a:prstGeom>
          <a:noFill/>
          <a:ln w="57150">
            <a:solidFill>
              <a:schemeClr val="tx1">
                <a:lumMod val="75000"/>
                <a:lumOff val="2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012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470DE479-E013-4824-A100-D39462A33078}:260"/>
</p:tagLst>
</file>

<file path=ppt/tags/tag2.xml><?xml version="1.0" encoding="utf-8"?>
<p:tagLst xmlns:a="http://schemas.openxmlformats.org/drawingml/2006/main" xmlns:r="http://schemas.openxmlformats.org/officeDocument/2006/relationships" xmlns:p="http://schemas.openxmlformats.org/presentationml/2006/main">
  <p:tag name="GENSWF_SLIDE_UID" val="{E12BBD8B-750B-4646-A94E-D8D1CDF470EA}:318"/>
</p:tagLst>
</file>

<file path=ppt/tags/tag3.xml><?xml version="1.0" encoding="utf-8"?>
<p:tagLst xmlns:a="http://schemas.openxmlformats.org/drawingml/2006/main" xmlns:r="http://schemas.openxmlformats.org/officeDocument/2006/relationships" xmlns:p="http://schemas.openxmlformats.org/presentationml/2006/main">
  <p:tag name="GENSWF_SLIDE_UID" val="{BB7B7CC8-F9DB-4E5C-A564-F071FAC3309F}:317"/>
</p:tagLst>
</file>

<file path=ppt/tags/tag4.xml><?xml version="1.0" encoding="utf-8"?>
<p:tagLst xmlns:a="http://schemas.openxmlformats.org/drawingml/2006/main" xmlns:r="http://schemas.openxmlformats.org/officeDocument/2006/relationships" xmlns:p="http://schemas.openxmlformats.org/presentationml/2006/main">
  <p:tag name="GENSWF_SLIDE_UID" val="{F196E2E0-E013-4E5F-B172-3D0C4B7D09D1}:264"/>
</p:tagLst>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115EBC45D3944DB78A1E8DED502243" ma:contentTypeVersion="10" ma:contentTypeDescription="Create a new document." ma:contentTypeScope="" ma:versionID="775ac861e4409659232e3d0f94d8405b">
  <xsd:schema xmlns:xsd="http://www.w3.org/2001/XMLSchema" xmlns:xs="http://www.w3.org/2001/XMLSchema" xmlns:p="http://schemas.microsoft.com/office/2006/metadata/properties" xmlns:ns2="5bf7570c-6c37-441f-917e-903e84070e08" targetNamespace="http://schemas.microsoft.com/office/2006/metadata/properties" ma:root="true" ma:fieldsID="6992ee290d193c58cdb72ce93b536801" ns2:_="">
    <xsd:import namespace="5bf7570c-6c37-441f-917e-903e84070e0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f7570c-6c37-441f-917e-903e84070e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bf7570c-6c37-441f-917e-903e84070e0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052519F-64DE-4724-909E-7E8A87037E81}">
  <ds:schemaRefs>
    <ds:schemaRef ds:uri="5bf7570c-6c37-441f-917e-903e84070e0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D7CC1B7-66EB-47CE-B68C-EECED86C43C8}">
  <ds:schemaRefs>
    <ds:schemaRef ds:uri="http://schemas.microsoft.com/sharepoint/v3/contenttype/forms"/>
  </ds:schemaRefs>
</ds:datastoreItem>
</file>

<file path=customXml/itemProps3.xml><?xml version="1.0" encoding="utf-8"?>
<ds:datastoreItem xmlns:ds="http://schemas.openxmlformats.org/officeDocument/2006/customXml" ds:itemID="{4EF777F3-6079-4545-82A1-8899C1BF4B17}">
  <ds:schemaRefs>
    <ds:schemaRef ds:uri="5bf7570c-6c37-441f-917e-903e84070e0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3c176536-afe6-43f5-b966-36feabbe3c1a}" enabled="0" method="" siteId="{3c176536-afe6-43f5-b966-36feabbe3c1a}" removed="1"/>
</clbl:labelList>
</file>

<file path=docProps/app.xml><?xml version="1.0" encoding="utf-8"?>
<Properties xmlns="http://schemas.openxmlformats.org/officeDocument/2006/extended-properties" xmlns:vt="http://schemas.openxmlformats.org/officeDocument/2006/docPropsVTypes">
  <Template>Ci3T</Template>
  <Application>Microsoft Office PowerPoint</Application>
  <PresentationFormat>Widescreen</PresentationFormat>
  <Slides>70</Slides>
  <Notes>40</Notes>
  <HiddenSlides>0</HiddenSlide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Ci3T</vt:lpstr>
      <vt:lpstr>A Tier 2 Support for Students  Experiencing Anxious Feelings:  Recognize. Relax. Record.</vt:lpstr>
      <vt:lpstr>Comprehensive, Integrated, Three-Tiered Model of Prevention 1</vt:lpstr>
      <vt:lpstr>Secondary (Tier 2) Intervention Grid</vt:lpstr>
      <vt:lpstr>Tertiary (Tier 3) Intervention Grid</vt:lpstr>
      <vt:lpstr>Essential Components of Primary (Tier 1) Prevention Efforts</vt:lpstr>
      <vt:lpstr>Enhancing Ci3T Modules</vt:lpstr>
      <vt:lpstr>Session Outcomes</vt:lpstr>
      <vt:lpstr>Agenda</vt:lpstr>
      <vt:lpstr>Accessing Professional Learning Materials</vt:lpstr>
      <vt:lpstr>Knowledge, Application, Impact Points</vt:lpstr>
      <vt:lpstr>Situating Secondary (Tier 2) Interventions in Ci3T Models</vt:lpstr>
      <vt:lpstr>Clarifying Tier 2 Supports 1</vt:lpstr>
      <vt:lpstr>Clarifying Tier 2 Supports 2</vt:lpstr>
      <vt:lpstr>Clarifying Tier 2 Supports 3</vt:lpstr>
      <vt:lpstr>Reflect on Implementation of Tier 1 Practices</vt:lpstr>
      <vt:lpstr>Comprehensive, Integrated, Three-Tiered Model of Prevention 3</vt:lpstr>
      <vt:lpstr>Recognize. Relax. Record.  Secondary (Tier 2) Intervention Grid</vt:lpstr>
      <vt:lpstr>Expand and Explore</vt:lpstr>
      <vt:lpstr>Recognize. Relax. Record.</vt:lpstr>
      <vt:lpstr>Four Types of Internalizing Challenges</vt:lpstr>
      <vt:lpstr>What is Recognize. Relax. Record.?</vt:lpstr>
      <vt:lpstr>What does the supporting research for Recognize. Relax. Record. say?</vt:lpstr>
      <vt:lpstr>What does the supporting research for Recognize. Relax. Record. say?</vt:lpstr>
      <vt:lpstr>What does the supporting research for Recognize. Relax. Record. say?</vt:lpstr>
      <vt:lpstr>Project ENGAGE</vt:lpstr>
      <vt:lpstr>RRR Instruction Lesson Sequence</vt:lpstr>
      <vt:lpstr>Baseline</vt:lpstr>
      <vt:lpstr>RRR Instruction</vt:lpstr>
      <vt:lpstr>RRR In-Class</vt:lpstr>
      <vt:lpstr>Step 1</vt:lpstr>
      <vt:lpstr>RRR Module Highlight!</vt:lpstr>
      <vt:lpstr>Step 1 Use data to connect students to Recognize. Relax. Record.</vt:lpstr>
      <vt:lpstr>Step 2</vt:lpstr>
      <vt:lpstr>Step 2 Plan RRR Procedures</vt:lpstr>
      <vt:lpstr>Step 3</vt:lpstr>
      <vt:lpstr>RRR Module Highlight!</vt:lpstr>
      <vt:lpstr>Step 3 Begin baseline data collection</vt:lpstr>
      <vt:lpstr>Direct Behavior Rating (DBR)</vt:lpstr>
      <vt:lpstr>How is DBR used in this intervention?</vt:lpstr>
      <vt:lpstr>Teacher Recording Form</vt:lpstr>
      <vt:lpstr>Operational Definition: Academic Engagement</vt:lpstr>
      <vt:lpstr>Operational Definition: Internalizing Behavior</vt:lpstr>
      <vt:lpstr>Direct Behavior Rating: Internalizing Behavior Definition</vt:lpstr>
      <vt:lpstr>DBR Procedures: RRR Rating Period</vt:lpstr>
      <vt:lpstr>RRR Engagement Graphing Procedures</vt:lpstr>
      <vt:lpstr>Talk Time</vt:lpstr>
      <vt:lpstr>Step 4</vt:lpstr>
      <vt:lpstr>RRR Module Highlight!</vt:lpstr>
      <vt:lpstr>Step 4 Provide RRR Instruction</vt:lpstr>
      <vt:lpstr>Lesson Plans Overview</vt:lpstr>
      <vt:lpstr>Family Materials</vt:lpstr>
      <vt:lpstr>Teacher Materials </vt:lpstr>
      <vt:lpstr>Key Intervention Lesson Features</vt:lpstr>
      <vt:lpstr>RRR Ready-Go!</vt:lpstr>
      <vt:lpstr>Optional Review Lesson</vt:lpstr>
      <vt:lpstr>Step 5</vt:lpstr>
      <vt:lpstr>RRR Module Highlight!</vt:lpstr>
      <vt:lpstr>Step 5 Implement RRR In-Class and Monitor Student Performance</vt:lpstr>
      <vt:lpstr>Self-Monitoring Treatment Integrity Checklist</vt:lpstr>
      <vt:lpstr>Step 6</vt:lpstr>
      <vt:lpstr>Step 6 Monitor maintenance and generalization</vt:lpstr>
      <vt:lpstr>Step 7</vt:lpstr>
      <vt:lpstr>RRR Module Highlight!</vt:lpstr>
      <vt:lpstr>Step 7: Seek input from student, families, and teachers</vt:lpstr>
      <vt:lpstr>Social Validity Interviews …</vt:lpstr>
      <vt:lpstr>Social Validity Interviews …</vt:lpstr>
      <vt:lpstr>Wrapping Up and Moving Forward</vt:lpstr>
      <vt:lpstr>Knowledge, Application, Impact Points</vt:lpstr>
      <vt:lpstr>Project EMPOWER+</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revision>15</cp:revision>
  <dcterms:created xsi:type="dcterms:W3CDTF">2020-08-09T02:04:37Z</dcterms:created>
  <dcterms:modified xsi:type="dcterms:W3CDTF">2025-09-25T20:32:05Z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0x01010046115EBC45D3944DB78A1E8DED502243</vt:lpwstr>
  </property>
  <property fmtid="{D5CDD505-2E9C-101B-9397-08002B2CF9AE}" pid="3" name="MediaServiceImageTags">
    <vt:lpwstr/>
  </property>
  <property fmtid="{D5CDD505-2E9C-101B-9397-08002B2CF9AE}" pid="4" name="Order">
    <vt:lpwstr>6082100.00000000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